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  <p:sldMasterId id="2147483659" r:id="rId2"/>
  </p:sldMasterIdLst>
  <p:notesMasterIdLst>
    <p:notesMasterId r:id="rId53"/>
  </p:notesMasterIdLst>
  <p:handoutMasterIdLst>
    <p:handoutMasterId r:id="rId54"/>
  </p:handoutMasterIdLst>
  <p:sldIdLst>
    <p:sldId id="4827" r:id="rId3"/>
    <p:sldId id="7408" r:id="rId4"/>
    <p:sldId id="7409" r:id="rId5"/>
    <p:sldId id="7410" r:id="rId6"/>
    <p:sldId id="7411" r:id="rId7"/>
    <p:sldId id="7412" r:id="rId8"/>
    <p:sldId id="7808" r:id="rId9"/>
    <p:sldId id="7377" r:id="rId10"/>
    <p:sldId id="7378" r:id="rId11"/>
    <p:sldId id="7379" r:id="rId12"/>
    <p:sldId id="7380" r:id="rId13"/>
    <p:sldId id="7381" r:id="rId14"/>
    <p:sldId id="7383" r:id="rId15"/>
    <p:sldId id="7384" r:id="rId16"/>
    <p:sldId id="7386" r:id="rId17"/>
    <p:sldId id="7385" r:id="rId18"/>
    <p:sldId id="7388" r:id="rId19"/>
    <p:sldId id="7389" r:id="rId20"/>
    <p:sldId id="7704" r:id="rId21"/>
    <p:sldId id="7800" r:id="rId22"/>
    <p:sldId id="7770" r:id="rId23"/>
    <p:sldId id="7771" r:id="rId24"/>
    <p:sldId id="7778" r:id="rId25"/>
    <p:sldId id="7782" r:id="rId26"/>
    <p:sldId id="7779" r:id="rId27"/>
    <p:sldId id="7805" r:id="rId28"/>
    <p:sldId id="7811" r:id="rId29"/>
    <p:sldId id="7390" r:id="rId30"/>
    <p:sldId id="7573" r:id="rId31"/>
    <p:sldId id="7393" r:id="rId32"/>
    <p:sldId id="7394" r:id="rId33"/>
    <p:sldId id="7564" r:id="rId34"/>
    <p:sldId id="7733" r:id="rId35"/>
    <p:sldId id="7734" r:id="rId36"/>
    <p:sldId id="7735" r:id="rId37"/>
    <p:sldId id="7736" r:id="rId38"/>
    <p:sldId id="7809" r:id="rId39"/>
    <p:sldId id="7780" r:id="rId40"/>
    <p:sldId id="7762" r:id="rId41"/>
    <p:sldId id="7806" r:id="rId42"/>
    <p:sldId id="7807" r:id="rId43"/>
    <p:sldId id="7766" r:id="rId44"/>
    <p:sldId id="7767" r:id="rId45"/>
    <p:sldId id="7810" r:id="rId46"/>
    <p:sldId id="7416" r:id="rId47"/>
    <p:sldId id="4148" r:id="rId48"/>
    <p:sldId id="9897" r:id="rId49"/>
    <p:sldId id="7494" r:id="rId50"/>
    <p:sldId id="7513" r:id="rId51"/>
    <p:sldId id="2200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1" name="常周" initials="常" lastIdx="2" clrIdx="0"/>
  <p:cmAuthor id="2" name="石健雄" initials="石" lastIdx="0" clrIdx="0"/>
  <p:cmAuthor id="3" name="zhao vivi" initials="z" lastIdx="1" clrIdx="1"/>
  <p:cmAuthor id="74" name="alayod" initials="a" lastIdx="2" clrIdx="74"/>
  <p:cmAuthor id="4" name="TIANSHI LI" initials="TL" lastIdx="1" clrIdx="3"/>
  <p:cmAuthor id="5" name="Longinus 9999" initials="L9" lastIdx="3" clrIdx="4"/>
  <p:cmAuthor id="76" name="周练武" initials="d" lastIdx="1" clrIdx="25"/>
  <p:cmAuthor id="6" name="LQ" initials="L" lastIdx="1" clrIdx="5"/>
  <p:cmAuthor id="77" name="周三" initials="d" lastIdx="1" clrIdx="26"/>
  <p:cmAuthor id="7" name="hewq" initials="h" lastIdx="1" clrIdx="6"/>
  <p:cmAuthor id="78" name="Micorosoft" initials="M" lastIdx="2" clrIdx="27"/>
  <p:cmAuthor id="8" name="Admin" initials="A" lastIdx="12" clrIdx="5"/>
  <p:cmAuthor id="79" name="zhongwei" initials="z" lastIdx="1" clrIdx="28"/>
  <p:cmAuthor id="9" name="作者" initials="A" lastIdx="0" clrIdx="8"/>
  <p:cmAuthor id="80" name="sokael" initials="s" lastIdx="2" clrIdx="80"/>
  <p:cmAuthor id="10" name="个人用户" initials="个人用户" lastIdx="7" clrIdx="9"/>
  <p:cmAuthor id="11" name="王泓" initials="王" lastIdx="1" clrIdx="0"/>
  <p:cmAuthor id="82" name="lubing3" initials="l" lastIdx="1" clrIdx="81"/>
  <p:cmAuthor id="12" name="-32768" initials="-" lastIdx="1" clrIdx="0"/>
  <p:cmAuthor id="2000" name="叶柳红_eyQf7bY7" initials="authorId_25807187" lastIdx="0" clrIdx="0"/>
  <p:cmAuthor id="13" name="王岚" initials="王" lastIdx="10" clrIdx="1"/>
  <p:cmAuthor id="2001" name="Administrator" initials="A" lastIdx="2" clrIdx="5"/>
  <p:cmAuthor id="14" name="Vogel, Katja" initials="V" lastIdx="1" clrIdx="0"/>
  <p:cmAuthor id="2002" name="张 亚东" initials="张" lastIdx="1" clrIdx="12"/>
  <p:cmAuthor id="15" name=" " initials=" " lastIdx="2" clrIdx="0"/>
  <p:cmAuthor id="2003" name="liu shengjun" initials="ls" lastIdx="1" clrIdx="18"/>
  <p:cmAuthor id="16" name="AbuSina" initials="A" lastIdx="2" clrIdx="0"/>
  <p:cmAuthor id="2004" name="CYH" initials="C" lastIdx="2" clrIdx="43"/>
  <p:cmAuthor id="17" name="xuchenjie" initials="x" lastIdx="1" clrIdx="5"/>
  <p:cmAuthor id="2005" name="cdx" initials="c" lastIdx="1" clrIdx="43"/>
  <p:cmAuthor id="18" name="Yangtianyi" initials="Y" lastIdx="1" clrIdx="0"/>
  <p:cmAuthor id="19" name="Jun Li" initials="J" lastIdx="2" clrIdx="0"/>
  <p:cmAuthor id="20" name="刘振权" initials="刘" lastIdx="4" clrIdx="0"/>
  <p:cmAuthor id="21" name="len" initials="l" lastIdx="1" clrIdx="0"/>
  <p:cmAuthor id="22" name="邵克拉" initials="邵" lastIdx="1" clrIdx="0"/>
  <p:cmAuthor id="23" name="xb21cn" initials="x" lastIdx="0" clrIdx="0"/>
  <p:cmAuthor id="24" name="严兰兰" initials="严" lastIdx="1" clrIdx="0"/>
  <p:cmAuthor id="25" name="kelsad" initials="k" lastIdx="48" clrIdx="37"/>
  <p:cmAuthor id="26" name="Chen, Alex [IBD]" initials="AC" lastIdx="2" clrIdx="41"/>
  <p:cmAuthor id="27" name="yangche" initials="y" lastIdx="10" clrIdx="44"/>
  <p:cmAuthor id="28" name="Lin, Johnny [IBD]" initials="LJ[" lastIdx="1" clrIdx="60"/>
  <p:cmAuthor id="29" name="Cheong, Eric [IBD]" initials="CE[" lastIdx="2" clrIdx="61"/>
  <p:cmAuthor id="30" name="Krishnan, Malavika [IBD]" initials="MK" lastIdx="1" clrIdx="66"/>
  <p:cmAuthor id="31" name="Ito, Emily" initials="EI" lastIdx="1" clrIdx="69"/>
  <p:cmAuthor id="32" name="roychp" initials="r" lastIdx="10" clrIdx="32"/>
  <p:cmAuthor id="33" name="mcgoph" initials="m" lastIdx="6" clrIdx="33"/>
  <p:cmAuthor id="34" name="saltoa" initials="s" lastIdx="12" clrIdx="34"/>
  <p:cmAuthor id="35" name="drecha" initials="d" lastIdx="2" clrIdx="35"/>
  <p:cmAuthor id="36" name="chenna" initials="c" lastIdx="1" clrIdx="36"/>
  <p:cmAuthor id="37" name="张福宏" initials="张" lastIdx="1" clrIdx="32"/>
  <p:cmAuthor id="38" name="wabobb" initials="w" lastIdx="1" clrIdx="38"/>
  <p:cmAuthor id="39" name="cheal" initials="c" lastIdx="51" clrIdx="39"/>
  <p:cmAuthor id="40" name="hongle" initials="h" lastIdx="104" clrIdx="40"/>
  <p:cmAuthor id="41" name="xuxiaowei" initials="x" lastIdx="3" clrIdx="40"/>
  <p:cmAuthor id="42" name="catars" initials="c" lastIdx="10" clrIdx="42"/>
  <p:cmAuthor id="43" name="jiangda" initials="j" lastIdx="18" clrIdx="43"/>
  <p:cmAuthor id="44" name="pc" initials="p" lastIdx="1" clrIdx="43"/>
  <p:cmAuthor id="45" name="chehjo" initials="c" lastIdx="2" clrIdx="45"/>
  <p:cmAuthor id="46" name="chsi" initials="c" lastIdx="2" clrIdx="46"/>
  <p:cmAuthor id="47" name="renshi" initials="r" lastIdx="25" clrIdx="47"/>
  <p:cmAuthor id="48" name="gaoson" initials="g" lastIdx="5" clrIdx="48"/>
  <p:cmAuthor id="49" name="sumeng" initials="s" lastIdx="15" clrIdx="49"/>
  <p:cmAuthor id="50" name="karugo" initials="k" lastIdx="2" clrIdx="50"/>
  <p:cmAuthor id="51" name="caivic" initials="c" lastIdx="4" clrIdx="51"/>
  <p:cmAuthor id="52" name="xuconn" initials="x" lastIdx="8" clrIdx="52"/>
  <p:cmAuthor id="53" name="subsuk" initials="s" lastIdx="1" clrIdx="53"/>
  <p:cmAuthor id="54" name="denglu" initials="d" lastIdx="8" clrIdx="54"/>
  <p:cmAuthor id="55" name="kesavp" initials="k" lastIdx="2" clrIdx="55"/>
  <p:cmAuthor id="56" name="ljohnny" initials="l" lastIdx="27" clrIdx="56"/>
  <p:cmAuthor id="57" name="zhhaib" initials="z" lastIdx="6" clrIdx="57"/>
  <p:cmAuthor id="58" name="hanlal" initials="h" lastIdx="2" clrIdx="58"/>
  <p:cmAuthor id="59" name="dhandt" initials="d" lastIdx="2" clrIdx="59"/>
  <p:cmAuthor id="60" name="曹 存东" initials="曹" lastIdx="1" clrIdx="0"/>
  <p:cmAuthor id="61" name="ljp" initials="l" lastIdx="4" clrIdx="0"/>
  <p:cmAuthor id="62" name="cheone" initials="c" lastIdx="2" clrIdx="62"/>
  <p:cmAuthor id="63" name="limilo" initials="l" lastIdx="6" clrIdx="63"/>
  <p:cmAuthor id="64" name="milnsa" initials="m" lastIdx="8" clrIdx="64"/>
  <p:cmAuthor id="65" name="wilsrya" initials="w" lastIdx="4" clrIdx="65"/>
  <p:cmAuthor id="67" name="limahe" initials="l" lastIdx="82" clrIdx="67"/>
  <p:cmAuthor id="68" name="grerac" initials="g" lastIdx="5" clrIdx="68"/>
  <p:cmAuthor id="70" name="babakr" initials="b" lastIdx="6" clrIdx="7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C0"/>
    <a:srgbClr val="C55A11"/>
    <a:srgbClr val="0100FE"/>
    <a:srgbClr val="0B1FB5"/>
    <a:srgbClr val="9DC3E6"/>
    <a:srgbClr val="5B9BD5"/>
    <a:srgbClr val="007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740" autoAdjust="0"/>
  </p:normalViewPr>
  <p:slideViewPr>
    <p:cSldViewPr snapToGrid="0" showGuides="1">
      <p:cViewPr varScale="1">
        <p:scale>
          <a:sx n="98" d="100"/>
          <a:sy n="98" d="100"/>
        </p:scale>
        <p:origin x="1014" y="78"/>
      </p:cViewPr>
      <p:guideLst>
        <p:guide orient="horz" pos="254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&#39033;&#30446;\&#22825;&#27941;&#20998;&#20844;&#21496;&#39033;&#30446;\2023&#20844;&#21496;&#39033;&#30446;\&#22270;&#29256;\&#26495;828&#27700;&#28153;&#23618;&#22270;&#29256;%20-%20&#21103;&#26412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39281;&#21644;&#24230;&#30740;&#31350;&#19987;&#21306;\2023&#24180;&#37319;&#27833;&#20845;&#21378;&#31526;&#21512;&#29575;&#32479;&#35745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10344827586199"/>
          <c:y val="0.134707937369898"/>
          <c:w val="0.78735632183908"/>
          <c:h val="0.61586338331912405"/>
        </c:manualLayout>
      </c:layout>
      <c:scatterChart>
        <c:scatterStyle val="lineMarker"/>
        <c:varyColors val="0"/>
        <c:ser>
          <c:idx val="0"/>
          <c:order val="0"/>
          <c:tx>
            <c:strRef>
              <c:f>"油层"</c:f>
              <c:strCache>
                <c:ptCount val="1"/>
                <c:pt idx="0">
                  <c:v>油层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marker>
            <c:symbol val="circle"/>
            <c:size val="6"/>
            <c:spPr>
              <a:solidFill>
                <a:srgbClr val="FF0000"/>
              </a:solidFill>
              <a:ln w="6350" cap="flat" cmpd="sng" algn="ctr">
                <a:noFill/>
                <a:prstDash val="solid"/>
                <a:round/>
              </a:ln>
            </c:spPr>
          </c:marker>
          <c:xVal>
            <c:numRef>
              <c:f>'[板828水淹层图版 - 副本.xlsx]Sheet1'!$S$2:$S$37</c:f>
              <c:numCache>
                <c:formatCode>General</c:formatCode>
                <c:ptCount val="36"/>
                <c:pt idx="0">
                  <c:v>-2.3283</c:v>
                </c:pt>
                <c:pt idx="1">
                  <c:v>-1.6623000000000001</c:v>
                </c:pt>
                <c:pt idx="2">
                  <c:v>-1.6728000000000001</c:v>
                </c:pt>
                <c:pt idx="3">
                  <c:v>-3.1840000000000002</c:v>
                </c:pt>
                <c:pt idx="4">
                  <c:v>-1.4814000000000001</c:v>
                </c:pt>
                <c:pt idx="5">
                  <c:v>-2.0689000000000002</c:v>
                </c:pt>
                <c:pt idx="6">
                  <c:v>-3.0814000000000101</c:v>
                </c:pt>
                <c:pt idx="7">
                  <c:v>-2.6540000000000101</c:v>
                </c:pt>
                <c:pt idx="8">
                  <c:v>-3.4385650000000001</c:v>
                </c:pt>
                <c:pt idx="9">
                  <c:v>0.77857000000000198</c:v>
                </c:pt>
                <c:pt idx="10">
                  <c:v>-0.13711999999999899</c:v>
                </c:pt>
                <c:pt idx="12">
                  <c:v>4.9945599999999999</c:v>
                </c:pt>
                <c:pt idx="13">
                  <c:v>4.61015</c:v>
                </c:pt>
                <c:pt idx="14">
                  <c:v>1.6829000000000001</c:v>
                </c:pt>
                <c:pt idx="15">
                  <c:v>0.929400000000001</c:v>
                </c:pt>
                <c:pt idx="16">
                  <c:v>4.1063999999999998</c:v>
                </c:pt>
                <c:pt idx="18">
                  <c:v>-2.0568040000000001</c:v>
                </c:pt>
                <c:pt idx="19">
                  <c:v>1.4001699999999999</c:v>
                </c:pt>
                <c:pt idx="20">
                  <c:v>2.2517800000000001</c:v>
                </c:pt>
                <c:pt idx="21">
                  <c:v>4.7332599999999996</c:v>
                </c:pt>
                <c:pt idx="22">
                  <c:v>-1.86412</c:v>
                </c:pt>
                <c:pt idx="23">
                  <c:v>-1.00427</c:v>
                </c:pt>
                <c:pt idx="24">
                  <c:v>-3.89800000000022E-2</c:v>
                </c:pt>
                <c:pt idx="25">
                  <c:v>-0.75760000000000005</c:v>
                </c:pt>
                <c:pt idx="26">
                  <c:v>-2.1966600000000001</c:v>
                </c:pt>
                <c:pt idx="27">
                  <c:v>9.6549999999996999E-2</c:v>
                </c:pt>
                <c:pt idx="28">
                  <c:v>0.15087999999999699</c:v>
                </c:pt>
                <c:pt idx="29">
                  <c:v>-0.7</c:v>
                </c:pt>
                <c:pt idx="30">
                  <c:v>3.942291</c:v>
                </c:pt>
                <c:pt idx="31">
                  <c:v>3.6466959999999999</c:v>
                </c:pt>
                <c:pt idx="32">
                  <c:v>-2.1174900000000001</c:v>
                </c:pt>
                <c:pt idx="33">
                  <c:v>-1.9730700000000001</c:v>
                </c:pt>
                <c:pt idx="34">
                  <c:v>-1.4415880000000001</c:v>
                </c:pt>
                <c:pt idx="35">
                  <c:v>2.4445000000000001</c:v>
                </c:pt>
              </c:numCache>
            </c:numRef>
          </c:xVal>
          <c:yVal>
            <c:numRef>
              <c:f>'[板828水淹层图版 - 副本.xlsx]Sheet1'!$T$2:$T$37</c:f>
              <c:numCache>
                <c:formatCode>General</c:formatCode>
                <c:ptCount val="36"/>
                <c:pt idx="0">
                  <c:v>2.2610999999999999</c:v>
                </c:pt>
                <c:pt idx="1">
                  <c:v>2.0333000000000001</c:v>
                </c:pt>
                <c:pt idx="2">
                  <c:v>1.3113999999999999</c:v>
                </c:pt>
                <c:pt idx="3">
                  <c:v>0.747</c:v>
                </c:pt>
                <c:pt idx="4">
                  <c:v>1.1348</c:v>
                </c:pt>
                <c:pt idx="5">
                  <c:v>1.6353</c:v>
                </c:pt>
                <c:pt idx="6">
                  <c:v>0.33100000000000102</c:v>
                </c:pt>
                <c:pt idx="7">
                  <c:v>0.15920000000000101</c:v>
                </c:pt>
                <c:pt idx="8">
                  <c:v>1.29531</c:v>
                </c:pt>
                <c:pt idx="26">
                  <c:v>1.3162400000000001</c:v>
                </c:pt>
                <c:pt idx="29">
                  <c:v>2.72146</c:v>
                </c:pt>
                <c:pt idx="32">
                  <c:v>0.56046000000000196</c:v>
                </c:pt>
                <c:pt idx="33">
                  <c:v>0.44297999999999998</c:v>
                </c:pt>
                <c:pt idx="34">
                  <c:v>0.381492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C4B-47AB-BB51-4E35AAD0B46D}"/>
            </c:ext>
          </c:extLst>
        </c:ser>
        <c:ser>
          <c:idx val="1"/>
          <c:order val="1"/>
          <c:tx>
            <c:strRef>
              <c:f>"弱水淹层"</c:f>
              <c:strCache>
                <c:ptCount val="1"/>
                <c:pt idx="0">
                  <c:v>弱水淹层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marker>
            <c:symbol val="triangle"/>
            <c:size val="7"/>
            <c:spPr>
              <a:solidFill>
                <a:srgbClr val="C41CB6"/>
              </a:solidFill>
              <a:ln w="6350" cap="flat" cmpd="sng" algn="ctr">
                <a:noFill/>
                <a:prstDash val="solid"/>
                <a:round/>
              </a:ln>
            </c:spPr>
          </c:marker>
          <c:xVal>
            <c:numRef>
              <c:f>'[板828水淹层图版 - 副本.xlsx]Sheet1'!$S$2:$S$37</c:f>
              <c:numCache>
                <c:formatCode>General</c:formatCode>
                <c:ptCount val="36"/>
                <c:pt idx="0">
                  <c:v>-2.3283</c:v>
                </c:pt>
                <c:pt idx="1">
                  <c:v>-1.6623000000000001</c:v>
                </c:pt>
                <c:pt idx="2">
                  <c:v>-1.6728000000000001</c:v>
                </c:pt>
                <c:pt idx="3">
                  <c:v>-3.1840000000000002</c:v>
                </c:pt>
                <c:pt idx="4">
                  <c:v>-1.4814000000000001</c:v>
                </c:pt>
                <c:pt idx="5">
                  <c:v>-2.0689000000000002</c:v>
                </c:pt>
                <c:pt idx="6">
                  <c:v>-3.0814000000000101</c:v>
                </c:pt>
                <c:pt idx="7">
                  <c:v>-2.6540000000000101</c:v>
                </c:pt>
                <c:pt idx="8">
                  <c:v>-3.4385650000000001</c:v>
                </c:pt>
                <c:pt idx="9">
                  <c:v>0.77857000000000198</c:v>
                </c:pt>
                <c:pt idx="10">
                  <c:v>-0.13711999999999899</c:v>
                </c:pt>
                <c:pt idx="12">
                  <c:v>4.9945599999999999</c:v>
                </c:pt>
                <c:pt idx="13">
                  <c:v>4.61015</c:v>
                </c:pt>
                <c:pt idx="14">
                  <c:v>1.6829000000000001</c:v>
                </c:pt>
                <c:pt idx="15">
                  <c:v>0.929400000000001</c:v>
                </c:pt>
                <c:pt idx="16">
                  <c:v>4.1063999999999998</c:v>
                </c:pt>
                <c:pt idx="18">
                  <c:v>-2.0568040000000001</c:v>
                </c:pt>
                <c:pt idx="19">
                  <c:v>1.4001699999999999</c:v>
                </c:pt>
                <c:pt idx="20">
                  <c:v>2.2517800000000001</c:v>
                </c:pt>
                <c:pt idx="21">
                  <c:v>4.7332599999999996</c:v>
                </c:pt>
                <c:pt idx="22">
                  <c:v>-1.86412</c:v>
                </c:pt>
                <c:pt idx="23">
                  <c:v>-1.00427</c:v>
                </c:pt>
                <c:pt idx="24">
                  <c:v>-3.89800000000022E-2</c:v>
                </c:pt>
                <c:pt idx="25">
                  <c:v>-0.75760000000000005</c:v>
                </c:pt>
                <c:pt idx="26">
                  <c:v>-2.1966600000000001</c:v>
                </c:pt>
                <c:pt idx="27">
                  <c:v>9.6549999999996999E-2</c:v>
                </c:pt>
                <c:pt idx="28">
                  <c:v>0.15087999999999699</c:v>
                </c:pt>
                <c:pt idx="29">
                  <c:v>-0.7</c:v>
                </c:pt>
                <c:pt idx="30">
                  <c:v>3.942291</c:v>
                </c:pt>
                <c:pt idx="31">
                  <c:v>3.6466959999999999</c:v>
                </c:pt>
                <c:pt idx="32">
                  <c:v>-2.1174900000000001</c:v>
                </c:pt>
                <c:pt idx="33">
                  <c:v>-1.9730700000000001</c:v>
                </c:pt>
                <c:pt idx="34">
                  <c:v>-1.4415880000000001</c:v>
                </c:pt>
                <c:pt idx="35">
                  <c:v>2.4445000000000001</c:v>
                </c:pt>
              </c:numCache>
            </c:numRef>
          </c:xVal>
          <c:yVal>
            <c:numRef>
              <c:f>'[板828水淹层图版 - 副本.xlsx]Sheet1'!$U$2:$U$37</c:f>
              <c:numCache>
                <c:formatCode>General</c:formatCode>
                <c:ptCount val="36"/>
                <c:pt idx="12">
                  <c:v>-0.66423999999999805</c:v>
                </c:pt>
                <c:pt idx="13">
                  <c:v>-0.53809999999999902</c:v>
                </c:pt>
                <c:pt idx="14">
                  <c:v>-2.0666000000000002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C4B-47AB-BB51-4E35AAD0B46D}"/>
            </c:ext>
          </c:extLst>
        </c:ser>
        <c:ser>
          <c:idx val="2"/>
          <c:order val="2"/>
          <c:tx>
            <c:strRef>
              <c:f>"中水淹层"</c:f>
              <c:strCache>
                <c:ptCount val="1"/>
                <c:pt idx="0">
                  <c:v>中水淹层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marker>
            <c:symbol val="square"/>
            <c:size val="5"/>
            <c:spPr>
              <a:solidFill>
                <a:schemeClr val="accent6">
                  <a:lumMod val="75000"/>
                </a:schemeClr>
              </a:solidFill>
              <a:ln w="6350" cap="flat" cmpd="sng" algn="ctr">
                <a:noFill/>
                <a:prstDash val="solid"/>
                <a:round/>
              </a:ln>
            </c:spPr>
          </c:marker>
          <c:xVal>
            <c:numRef>
              <c:f>'[板828水淹层图版 - 副本.xlsx]Sheet1'!$S$2:$S$37</c:f>
              <c:numCache>
                <c:formatCode>General</c:formatCode>
                <c:ptCount val="36"/>
                <c:pt idx="0">
                  <c:v>-2.3283</c:v>
                </c:pt>
                <c:pt idx="1">
                  <c:v>-1.6623000000000001</c:v>
                </c:pt>
                <c:pt idx="2">
                  <c:v>-1.6728000000000001</c:v>
                </c:pt>
                <c:pt idx="3">
                  <c:v>-3.1840000000000002</c:v>
                </c:pt>
                <c:pt idx="4">
                  <c:v>-1.4814000000000001</c:v>
                </c:pt>
                <c:pt idx="5">
                  <c:v>-2.0689000000000002</c:v>
                </c:pt>
                <c:pt idx="6">
                  <c:v>-3.0814000000000101</c:v>
                </c:pt>
                <c:pt idx="7">
                  <c:v>-2.6540000000000101</c:v>
                </c:pt>
                <c:pt idx="8">
                  <c:v>-3.4385650000000001</c:v>
                </c:pt>
                <c:pt idx="9">
                  <c:v>0.77857000000000198</c:v>
                </c:pt>
                <c:pt idx="10">
                  <c:v>-0.13711999999999899</c:v>
                </c:pt>
                <c:pt idx="12">
                  <c:v>4.9945599999999999</c:v>
                </c:pt>
                <c:pt idx="13">
                  <c:v>4.61015</c:v>
                </c:pt>
                <c:pt idx="14">
                  <c:v>1.6829000000000001</c:v>
                </c:pt>
                <c:pt idx="15">
                  <c:v>0.929400000000001</c:v>
                </c:pt>
                <c:pt idx="16">
                  <c:v>4.1063999999999998</c:v>
                </c:pt>
                <c:pt idx="18">
                  <c:v>-2.0568040000000001</c:v>
                </c:pt>
                <c:pt idx="19">
                  <c:v>1.4001699999999999</c:v>
                </c:pt>
                <c:pt idx="20">
                  <c:v>2.2517800000000001</c:v>
                </c:pt>
                <c:pt idx="21">
                  <c:v>4.7332599999999996</c:v>
                </c:pt>
                <c:pt idx="22">
                  <c:v>-1.86412</c:v>
                </c:pt>
                <c:pt idx="23">
                  <c:v>-1.00427</c:v>
                </c:pt>
                <c:pt idx="24">
                  <c:v>-3.89800000000022E-2</c:v>
                </c:pt>
                <c:pt idx="25">
                  <c:v>-0.75760000000000005</c:v>
                </c:pt>
                <c:pt idx="26">
                  <c:v>-2.1966600000000001</c:v>
                </c:pt>
                <c:pt idx="27">
                  <c:v>9.6549999999996999E-2</c:v>
                </c:pt>
                <c:pt idx="28">
                  <c:v>0.15087999999999699</c:v>
                </c:pt>
                <c:pt idx="29">
                  <c:v>-0.7</c:v>
                </c:pt>
                <c:pt idx="30">
                  <c:v>3.942291</c:v>
                </c:pt>
                <c:pt idx="31">
                  <c:v>3.6466959999999999</c:v>
                </c:pt>
                <c:pt idx="32">
                  <c:v>-2.1174900000000001</c:v>
                </c:pt>
                <c:pt idx="33">
                  <c:v>-1.9730700000000001</c:v>
                </c:pt>
                <c:pt idx="34">
                  <c:v>-1.4415880000000001</c:v>
                </c:pt>
                <c:pt idx="35">
                  <c:v>2.4445000000000001</c:v>
                </c:pt>
              </c:numCache>
            </c:numRef>
          </c:xVal>
          <c:yVal>
            <c:numRef>
              <c:f>'[板828水淹层图版 - 副本.xlsx]Sheet1'!$V$2:$V$37</c:f>
              <c:numCache>
                <c:formatCode>General</c:formatCode>
                <c:ptCount val="36"/>
                <c:pt idx="15">
                  <c:v>1.7984</c:v>
                </c:pt>
                <c:pt idx="18">
                  <c:v>0.27113599999999999</c:v>
                </c:pt>
                <c:pt idx="22">
                  <c:v>-0.61032000000000097</c:v>
                </c:pt>
                <c:pt idx="23">
                  <c:v>-0.29421999999999898</c:v>
                </c:pt>
                <c:pt idx="24">
                  <c:v>-0.34627999999999898</c:v>
                </c:pt>
                <c:pt idx="25">
                  <c:v>-0.47199999999999998</c:v>
                </c:pt>
                <c:pt idx="27">
                  <c:v>0.46760000000000002</c:v>
                </c:pt>
                <c:pt idx="28">
                  <c:v>0.55158000000000196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C4B-47AB-BB51-4E35AAD0B46D}"/>
            </c:ext>
          </c:extLst>
        </c:ser>
        <c:ser>
          <c:idx val="3"/>
          <c:order val="3"/>
          <c:tx>
            <c:strRef>
              <c:f>"强水淹层"</c:f>
              <c:strCache>
                <c:ptCount val="1"/>
                <c:pt idx="0">
                  <c:v>强水淹层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marker>
            <c:symbol val="diamond"/>
            <c:size val="8"/>
            <c:spPr>
              <a:solidFill>
                <a:srgbClr val="0840DE"/>
              </a:solidFill>
              <a:ln w="6350" cap="flat" cmpd="sng" algn="ctr">
                <a:solidFill>
                  <a:srgbClr val="FF0000"/>
                </a:solidFill>
                <a:prstDash val="solid"/>
                <a:round/>
              </a:ln>
            </c:spPr>
          </c:marker>
          <c:xVal>
            <c:numRef>
              <c:f>'[板828水淹层图版 - 副本.xlsx]Sheet1'!$S$2:$S$37</c:f>
              <c:numCache>
                <c:formatCode>General</c:formatCode>
                <c:ptCount val="36"/>
                <c:pt idx="0">
                  <c:v>-2.3283</c:v>
                </c:pt>
                <c:pt idx="1">
                  <c:v>-1.6623000000000001</c:v>
                </c:pt>
                <c:pt idx="2">
                  <c:v>-1.6728000000000001</c:v>
                </c:pt>
                <c:pt idx="3">
                  <c:v>-3.1840000000000002</c:v>
                </c:pt>
                <c:pt idx="4">
                  <c:v>-1.4814000000000001</c:v>
                </c:pt>
                <c:pt idx="5">
                  <c:v>-2.0689000000000002</c:v>
                </c:pt>
                <c:pt idx="6">
                  <c:v>-3.0814000000000101</c:v>
                </c:pt>
                <c:pt idx="7">
                  <c:v>-2.6540000000000101</c:v>
                </c:pt>
                <c:pt idx="8">
                  <c:v>-3.4385650000000001</c:v>
                </c:pt>
                <c:pt idx="9">
                  <c:v>0.77857000000000198</c:v>
                </c:pt>
                <c:pt idx="10">
                  <c:v>-0.13711999999999899</c:v>
                </c:pt>
                <c:pt idx="12">
                  <c:v>4.9945599999999999</c:v>
                </c:pt>
                <c:pt idx="13">
                  <c:v>4.61015</c:v>
                </c:pt>
                <c:pt idx="14">
                  <c:v>1.6829000000000001</c:v>
                </c:pt>
                <c:pt idx="15">
                  <c:v>0.929400000000001</c:v>
                </c:pt>
                <c:pt idx="16">
                  <c:v>4.1063999999999998</c:v>
                </c:pt>
                <c:pt idx="18">
                  <c:v>-2.0568040000000001</c:v>
                </c:pt>
                <c:pt idx="19">
                  <c:v>1.4001699999999999</c:v>
                </c:pt>
                <c:pt idx="20">
                  <c:v>2.2517800000000001</c:v>
                </c:pt>
                <c:pt idx="21">
                  <c:v>4.7332599999999996</c:v>
                </c:pt>
                <c:pt idx="22">
                  <c:v>-1.86412</c:v>
                </c:pt>
                <c:pt idx="23">
                  <c:v>-1.00427</c:v>
                </c:pt>
                <c:pt idx="24">
                  <c:v>-3.89800000000022E-2</c:v>
                </c:pt>
                <c:pt idx="25">
                  <c:v>-0.75760000000000005</c:v>
                </c:pt>
                <c:pt idx="26">
                  <c:v>-2.1966600000000001</c:v>
                </c:pt>
                <c:pt idx="27">
                  <c:v>9.6549999999996999E-2</c:v>
                </c:pt>
                <c:pt idx="28">
                  <c:v>0.15087999999999699</c:v>
                </c:pt>
                <c:pt idx="29">
                  <c:v>-0.7</c:v>
                </c:pt>
                <c:pt idx="30">
                  <c:v>3.942291</c:v>
                </c:pt>
                <c:pt idx="31">
                  <c:v>3.6466959999999999</c:v>
                </c:pt>
                <c:pt idx="32">
                  <c:v>-2.1174900000000001</c:v>
                </c:pt>
                <c:pt idx="33">
                  <c:v>-1.9730700000000001</c:v>
                </c:pt>
                <c:pt idx="34">
                  <c:v>-1.4415880000000001</c:v>
                </c:pt>
                <c:pt idx="35">
                  <c:v>2.4445000000000001</c:v>
                </c:pt>
              </c:numCache>
            </c:numRef>
          </c:xVal>
          <c:yVal>
            <c:numRef>
              <c:f>'[板828水淹层图版 - 副本.xlsx]Sheet1'!$W$2:$W$37</c:f>
              <c:numCache>
                <c:formatCode>General</c:formatCode>
                <c:ptCount val="36"/>
                <c:pt idx="9">
                  <c:v>3.62602</c:v>
                </c:pt>
                <c:pt idx="10">
                  <c:v>3.11008</c:v>
                </c:pt>
                <c:pt idx="16">
                  <c:v>3.3879000000000001</c:v>
                </c:pt>
                <c:pt idx="19">
                  <c:v>1.77</c:v>
                </c:pt>
                <c:pt idx="35">
                  <c:v>2.35684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C4B-47AB-BB51-4E35AAD0B46D}"/>
            </c:ext>
          </c:extLst>
        </c:ser>
        <c:ser>
          <c:idx val="4"/>
          <c:order val="4"/>
          <c:tx>
            <c:strRef>
              <c:f>"水层"</c:f>
              <c:strCache>
                <c:ptCount val="1"/>
                <c:pt idx="0">
                  <c:v>水层</c:v>
                </c:pt>
              </c:strCache>
            </c:strRef>
          </c:tx>
          <c:spPr>
            <a:ln w="19050" cap="rnd" cmpd="sng" algn="ctr">
              <a:noFill/>
              <a:prstDash val="solid"/>
              <a:round/>
            </a:ln>
          </c:spPr>
          <c:marker>
            <c:symbol val="circle"/>
            <c:size val="5"/>
            <c:spPr>
              <a:solidFill>
                <a:srgbClr val="571DEB"/>
              </a:solidFill>
            </c:spPr>
          </c:marker>
          <c:xVal>
            <c:numRef>
              <c:f>'[板828水淹层图版 - 副本.xlsx]Sheet1'!$S$2:$S$37</c:f>
              <c:numCache>
                <c:formatCode>General</c:formatCode>
                <c:ptCount val="36"/>
                <c:pt idx="0">
                  <c:v>-2.3283</c:v>
                </c:pt>
                <c:pt idx="1">
                  <c:v>-1.6623000000000001</c:v>
                </c:pt>
                <c:pt idx="2">
                  <c:v>-1.6728000000000001</c:v>
                </c:pt>
                <c:pt idx="3">
                  <c:v>-3.1840000000000002</c:v>
                </c:pt>
                <c:pt idx="4">
                  <c:v>-1.4814000000000001</c:v>
                </c:pt>
                <c:pt idx="5">
                  <c:v>-2.0689000000000002</c:v>
                </c:pt>
                <c:pt idx="6">
                  <c:v>-3.0814000000000101</c:v>
                </c:pt>
                <c:pt idx="7">
                  <c:v>-2.6540000000000101</c:v>
                </c:pt>
                <c:pt idx="8">
                  <c:v>-3.4385650000000001</c:v>
                </c:pt>
                <c:pt idx="9">
                  <c:v>0.77857000000000198</c:v>
                </c:pt>
                <c:pt idx="10">
                  <c:v>-0.13711999999999899</c:v>
                </c:pt>
                <c:pt idx="12">
                  <c:v>4.9945599999999999</c:v>
                </c:pt>
                <c:pt idx="13">
                  <c:v>4.61015</c:v>
                </c:pt>
                <c:pt idx="14">
                  <c:v>1.6829000000000001</c:v>
                </c:pt>
                <c:pt idx="15">
                  <c:v>0.929400000000001</c:v>
                </c:pt>
                <c:pt idx="16">
                  <c:v>4.1063999999999998</c:v>
                </c:pt>
                <c:pt idx="18">
                  <c:v>-2.0568040000000001</c:v>
                </c:pt>
                <c:pt idx="19">
                  <c:v>1.4001699999999999</c:v>
                </c:pt>
                <c:pt idx="20">
                  <c:v>2.2517800000000001</c:v>
                </c:pt>
                <c:pt idx="21">
                  <c:v>4.7332599999999996</c:v>
                </c:pt>
                <c:pt idx="22">
                  <c:v>-1.86412</c:v>
                </c:pt>
                <c:pt idx="23">
                  <c:v>-1.00427</c:v>
                </c:pt>
                <c:pt idx="24">
                  <c:v>-3.89800000000022E-2</c:v>
                </c:pt>
                <c:pt idx="25">
                  <c:v>-0.75760000000000005</c:v>
                </c:pt>
                <c:pt idx="26">
                  <c:v>-2.1966600000000001</c:v>
                </c:pt>
                <c:pt idx="27">
                  <c:v>9.6549999999996999E-2</c:v>
                </c:pt>
                <c:pt idx="28">
                  <c:v>0.15087999999999699</c:v>
                </c:pt>
                <c:pt idx="29">
                  <c:v>-0.7</c:v>
                </c:pt>
                <c:pt idx="30">
                  <c:v>3.942291</c:v>
                </c:pt>
                <c:pt idx="31">
                  <c:v>3.6466959999999999</c:v>
                </c:pt>
                <c:pt idx="32">
                  <c:v>-2.1174900000000001</c:v>
                </c:pt>
                <c:pt idx="33">
                  <c:v>-1.9730700000000001</c:v>
                </c:pt>
                <c:pt idx="34">
                  <c:v>-1.4415880000000001</c:v>
                </c:pt>
                <c:pt idx="35">
                  <c:v>2.4445000000000001</c:v>
                </c:pt>
              </c:numCache>
            </c:numRef>
          </c:xVal>
          <c:yVal>
            <c:numRef>
              <c:f>'[板828水淹层图版 - 副本.xlsx]Sheet1'!$X$2:$X$37</c:f>
              <c:numCache>
                <c:formatCode>General</c:formatCode>
                <c:ptCount val="36"/>
                <c:pt idx="21">
                  <c:v>0.73856000000000099</c:v>
                </c:pt>
                <c:pt idx="30">
                  <c:v>1.89239</c:v>
                </c:pt>
                <c:pt idx="31">
                  <c:v>1.5641210000000001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C4B-47AB-BB51-4E35AAD0B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606336"/>
        <c:axId val="82952192"/>
      </c:scatterChart>
      <c:valAx>
        <c:axId val="102606336"/>
        <c:scaling>
          <c:orientation val="minMax"/>
          <c:max val="14"/>
          <c:min val="-10"/>
        </c:scaling>
        <c:delete val="0"/>
        <c:axPos val="b"/>
        <c:title>
          <c:tx>
            <c:rich>
              <a:bodyPr rot="0" spcFirstLastPara="0" vertOverflow="ellipsis" vert="horz" wrap="square" anchor="ctr" anchorCtr="1" forceAA="0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b="1"/>
                  <a:t>函数</a:t>
                </a:r>
                <a:r>
                  <a:rPr lang="en-US" altLang="zh-CN" b="1"/>
                  <a:t>1</a:t>
                </a:r>
              </a:p>
            </c:rich>
          </c:tx>
          <c:layout>
            <c:manualLayout>
              <c:xMode val="edge"/>
              <c:yMode val="edge"/>
              <c:x val="0.41985174267053699"/>
              <c:y val="0.86671468145702701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txPr>
          <a:bodyPr rot="0" spcFirstLastPara="0" vertOverflow="ellipsis" vert="horz" wrap="square" anchor="ctr" anchorCtr="1" forceAA="0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952192"/>
        <c:crossesAt val="-10"/>
        <c:crossBetween val="midCat"/>
        <c:majorUnit val="5"/>
      </c:valAx>
      <c:valAx>
        <c:axId val="82952192"/>
        <c:scaling>
          <c:orientation val="minMax"/>
          <c:max val="8"/>
          <c:min val="-6"/>
        </c:scaling>
        <c:delete val="0"/>
        <c:axPos val="l"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b="1"/>
                  <a:t>函数</a:t>
                </a:r>
                <a:r>
                  <a:rPr lang="en-US" altLang="zh-CN" b="1"/>
                  <a:t>2</a:t>
                </a:r>
              </a:p>
            </c:rich>
          </c:tx>
          <c:layout>
            <c:manualLayout>
              <c:xMode val="edge"/>
              <c:yMode val="edge"/>
              <c:x val="7.2779653855372202E-3"/>
              <c:y val="0.37307585469516402"/>
            </c:manualLayout>
          </c:layout>
          <c:overlay val="0"/>
        </c:title>
        <c:numFmt formatCode="General" sourceLinked="0"/>
        <c:majorTickMark val="in"/>
        <c:minorTickMark val="none"/>
        <c:tickLblPos val="nextTo"/>
        <c:txPr>
          <a:bodyPr rot="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2606336"/>
        <c:crossesAt val="-15"/>
        <c:crossBetween val="midCat"/>
        <c:majorUnit val="4"/>
      </c:valAx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76303225811787601"/>
          <c:y val="9.5170855690483003E-2"/>
          <c:w val="0.20511526165236399"/>
          <c:h val="0.27421632307257798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zh-CN" sz="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ccd196f4-741d-49a1-89f0-3d7b7f0916b9}"/>
      </c:ext>
    </c:extLst>
  </c:chart>
  <c:spPr>
    <a:ln w="6350" cap="flat" cmpd="sng" algn="ctr">
      <a:solidFill>
        <a:schemeClr val="tx1"/>
      </a:solidFill>
      <a:prstDash val="solid"/>
      <a:round/>
    </a:ln>
  </c:spPr>
  <c:txPr>
    <a:bodyPr/>
    <a:lstStyle/>
    <a:p>
      <a:pPr>
        <a:defRPr lang="zh-CN" b="1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138888888888897E-2"/>
          <c:y val="5.0925925925925902E-2"/>
          <c:w val="0.83344444444444599"/>
          <c:h val="0.672231156617797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[2023年采油六厂符合率统计.xlsx]Sheet1!$A$17</c:f>
              <c:strCache>
                <c:ptCount val="1"/>
                <c:pt idx="0">
                  <c:v>不符井数</c:v>
                </c:pt>
              </c:strCache>
            </c:strRef>
          </c:tx>
          <c:spPr>
            <a:pattFill prst="narHorz">
              <a:fgClr>
                <a:srgbClr val="F79646"/>
              </a:fgClr>
              <a:bgClr>
                <a:srgbClr val="F79646">
                  <a:lumMod val="20000"/>
                  <a:lumOff val="80000"/>
                </a:srgbClr>
              </a:bgClr>
            </a:pattFill>
            <a:ln>
              <a:noFill/>
            </a:ln>
            <a:effectLst>
              <a:innerShdw blurRad="114300">
                <a:srgbClr val="F7964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00" b="1" i="0" u="none" strike="noStrike" kern="120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[2023年采油六厂符合率统计.xlsx]Sheet1!$B$16:$F$16</c:f>
              <c:strCache>
                <c:ptCount val="5"/>
                <c:pt idx="0">
                  <c:v>羊一断块</c:v>
                </c:pt>
                <c:pt idx="1">
                  <c:v>羊二断块</c:v>
                </c:pt>
                <c:pt idx="2">
                  <c:v>羊三断块</c:v>
                </c:pt>
                <c:pt idx="3">
                  <c:v>孔一断块</c:v>
                </c:pt>
                <c:pt idx="4">
                  <c:v>孔二断块</c:v>
                </c:pt>
              </c:strCache>
            </c:strRef>
          </c:cat>
          <c:val>
            <c:numRef>
              <c:f>[2023年采油六厂符合率统计.xlsx]Sheet1!$B$17:$F$17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86-475C-96DC-A2D18C200989}"/>
            </c:ext>
          </c:extLst>
        </c:ser>
        <c:ser>
          <c:idx val="1"/>
          <c:order val="1"/>
          <c:tx>
            <c:strRef>
              <c:f>[2023年采油六厂符合率统计.xlsx]Sheet1!$A$18</c:f>
              <c:strCache>
                <c:ptCount val="1"/>
                <c:pt idx="0">
                  <c:v>总井数</c:v>
                </c:pt>
              </c:strCache>
            </c:strRef>
          </c:tx>
          <c:spPr>
            <a:pattFill prst="narHorz">
              <a:fgClr>
                <a:srgbClr val="4BACC6"/>
              </a:fgClr>
              <a:bgClr>
                <a:srgbClr val="4BACC6">
                  <a:lumMod val="20000"/>
                  <a:lumOff val="80000"/>
                </a:srgbClr>
              </a:bgClr>
            </a:pattFill>
            <a:ln>
              <a:noFill/>
            </a:ln>
            <a:effectLst>
              <a:innerShdw blurRad="114300">
                <a:srgbClr val="4BACC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00" b="1" i="0" u="none" strike="noStrike" kern="1200" baseline="0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[2023年采油六厂符合率统计.xlsx]Sheet1!$B$16:$F$16</c:f>
              <c:strCache>
                <c:ptCount val="5"/>
                <c:pt idx="0">
                  <c:v>羊一断块</c:v>
                </c:pt>
                <c:pt idx="1">
                  <c:v>羊二断块</c:v>
                </c:pt>
                <c:pt idx="2">
                  <c:v>羊三断块</c:v>
                </c:pt>
                <c:pt idx="3">
                  <c:v>孔一断块</c:v>
                </c:pt>
                <c:pt idx="4">
                  <c:v>孔二断块</c:v>
                </c:pt>
              </c:strCache>
            </c:strRef>
          </c:cat>
          <c:val>
            <c:numRef>
              <c:f>[2023年采油六厂符合率统计.xlsx]Sheet1!$B$18:$F$18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11</c:v>
                </c:pt>
                <c:pt idx="3">
                  <c:v>1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86-475C-96DC-A2D18C200989}"/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82"/>
        <c:axId val="276914560"/>
        <c:axId val="276916096"/>
      </c:barChart>
      <c:lineChart>
        <c:grouping val="standard"/>
        <c:varyColors val="0"/>
        <c:ser>
          <c:idx val="2"/>
          <c:order val="2"/>
          <c:tx>
            <c:strRef>
              <c:f>[2023年采油六厂符合率统计.xlsx]Sheet1!$A$19</c:f>
              <c:strCache>
                <c:ptCount val="1"/>
                <c:pt idx="0">
                  <c:v>符合率</c:v>
                </c:pt>
              </c:strCache>
            </c:strRef>
          </c:tx>
          <c:spPr>
            <a:ln w="28575" cap="rnd" cmpd="sng" algn="ctr">
              <a:solidFill>
                <a:srgbClr val="8064A2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8064A2"/>
              </a:solidFill>
              <a:ln w="6350" cap="flat" cmpd="sng" algn="ctr">
                <a:noFill/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6.08643457382953E-2"/>
                  <c:y val="5.60394889663181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786-475C-96DC-A2D18C200989}"/>
                </c:ext>
              </c:extLst>
            </c:dLbl>
            <c:dLbl>
              <c:idx val="1"/>
              <c:layout>
                <c:manualLayout>
                  <c:x val="-6.1344537815126603E-2"/>
                  <c:y val="0.105134825713102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86-475C-96DC-A2D18C200989}"/>
                </c:ext>
              </c:extLst>
            </c:dLbl>
            <c:dLbl>
              <c:idx val="2"/>
              <c:layout>
                <c:manualLayout>
                  <c:x val="-5.9543817527010802E-2"/>
                  <c:y val="-0.1393972425888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786-475C-96DC-A2D18C200989}"/>
                </c:ext>
              </c:extLst>
            </c:dLbl>
            <c:dLbl>
              <c:idx val="3"/>
              <c:layout>
                <c:manualLayout>
                  <c:x val="-5.5342136854742499E-2"/>
                  <c:y val="8.19331108566974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86-475C-96DC-A2D18C200989}"/>
                </c:ext>
              </c:extLst>
            </c:dLbl>
            <c:dLbl>
              <c:idx val="4"/>
              <c:layout>
                <c:manualLayout>
                  <c:x val="-8.2232893157263703E-2"/>
                  <c:y val="4.76190476190476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786-475C-96DC-A2D18C2009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rgbClr val="FF0000"/>
                    </a:solidFill>
                    <a:latin typeface="方正大黑简体" panose="02010601030101010101" pitchFamily="2" charset="-122"/>
                    <a:ea typeface="方正大黑简体" panose="02010601030101010101" pitchFamily="2" charset="-122"/>
                    <a:cs typeface="黑体" panose="02010600030101010101" charset="-122"/>
                    <a:sym typeface="黑体" panose="02010600030101010101" charset="-122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[2023年采油六厂符合率统计.xlsx]Sheet1!$B$16:$F$16</c:f>
              <c:strCache>
                <c:ptCount val="5"/>
                <c:pt idx="0">
                  <c:v>羊一断块</c:v>
                </c:pt>
                <c:pt idx="1">
                  <c:v>羊二断块</c:v>
                </c:pt>
                <c:pt idx="2">
                  <c:v>羊三断块</c:v>
                </c:pt>
                <c:pt idx="3">
                  <c:v>孔一断块</c:v>
                </c:pt>
                <c:pt idx="4">
                  <c:v>孔二断块</c:v>
                </c:pt>
              </c:strCache>
            </c:strRef>
          </c:cat>
          <c:val>
            <c:numRef>
              <c:f>[2023年采油六厂符合率统计.xlsx]Sheet1!$B$19:$F$19</c:f>
              <c:numCache>
                <c:formatCode>0.0_ </c:formatCode>
                <c:ptCount val="5"/>
                <c:pt idx="0">
                  <c:v>66.6666666666667</c:v>
                </c:pt>
                <c:pt idx="1">
                  <c:v>100</c:v>
                </c:pt>
                <c:pt idx="2">
                  <c:v>81.818181818180804</c:v>
                </c:pt>
                <c:pt idx="3">
                  <c:v>100</c:v>
                </c:pt>
                <c:pt idx="4">
                  <c:v>100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7-B786-475C-96DC-A2D18C200989}"/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marker val="1"/>
        <c:smooth val="0"/>
        <c:axId val="277094400"/>
        <c:axId val="277095936"/>
      </c:lineChart>
      <c:catAx>
        <c:axId val="2769145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solidFill>
              <a:sysClr val="windowText" lastClr="000000">
                <a:lumMod val="25000"/>
                <a:lumOff val="75000"/>
              </a:sys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cs typeface="+mn-cs"/>
              </a:defRPr>
            </a:pPr>
            <a:endParaRPr lang="zh-CN"/>
          </a:p>
        </c:txPr>
        <c:crossAx val="276916096"/>
        <c:crosses val="autoZero"/>
        <c:auto val="1"/>
        <c:lblAlgn val="ctr"/>
        <c:lblOffset val="100"/>
        <c:noMultiLvlLbl val="0"/>
      </c:catAx>
      <c:valAx>
        <c:axId val="27691609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/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8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方正大黑简体" panose="02010601030101010101" pitchFamily="2" charset="-122"/>
                    <a:ea typeface="方正大黑简体" panose="02010601030101010101" pitchFamily="2" charset="-122"/>
                    <a:cs typeface="+mn-cs"/>
                  </a:defRPr>
                </a:pPr>
                <a:r>
                  <a:rPr lang="zh-CN" altLang="en-US" sz="800">
                    <a:latin typeface="方正大黑简体" panose="02010601030101010101" pitchFamily="2" charset="-122"/>
                    <a:ea typeface="方正大黑简体" panose="02010601030101010101" pitchFamily="2" charset="-122"/>
                  </a:rPr>
                  <a:t>井次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6914560"/>
        <c:crosses val="autoZero"/>
        <c:crossBetween val="between"/>
      </c:valAx>
      <c:catAx>
        <c:axId val="277094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7095936"/>
        <c:crosses val="autoZero"/>
        <c:auto val="1"/>
        <c:lblAlgn val="ctr"/>
        <c:lblOffset val="100"/>
        <c:noMultiLvlLbl val="0"/>
      </c:catAx>
      <c:valAx>
        <c:axId val="277095936"/>
        <c:scaling>
          <c:orientation val="minMax"/>
          <c:max val="100"/>
          <c:min val="30"/>
        </c:scaling>
        <c:delete val="0"/>
        <c:axPos val="r"/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9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符合率</a:t>
                </a:r>
              </a:p>
            </c:rich>
          </c:tx>
          <c:layout>
            <c:manualLayout>
              <c:xMode val="edge"/>
              <c:yMode val="edge"/>
              <c:x val="0.95805555555556099"/>
              <c:y val="0.31000000000000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_ 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7094400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130540405138702"/>
          <c:y val="0.87413931592337302"/>
          <c:w val="0.46674669867947199"/>
          <c:h val="0.10799421273754201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800" b="0" i="0" u="none" strike="noStrike" kern="120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方正大黑简体" panose="02010601030101010101" pitchFamily="2" charset="-122"/>
              <a:ea typeface="方正大黑简体" panose="02010601030101010101" pitchFamily="2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6ba99884-235b-49a5-a00f-5077f1e6bfcc}"/>
      </c:ext>
    </c:extLst>
  </c:chart>
  <c:spPr>
    <a:solidFill>
      <a:sysClr val="window" lastClr="FFFFFF"/>
    </a:solidFill>
    <a:ln w="9525" cap="flat" cmpd="sng" algn="ctr">
      <a:solidFill>
        <a:sysClr val="windowText" lastClr="000000">
          <a:lumMod val="15000"/>
          <a:lumOff val="85000"/>
        </a:sys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4DBF1-69F6-4C54-B349-7EB8E8D508D4}" type="doc">
      <dgm:prSet loTypeId="urn:microsoft.com/office/officeart/2005/8/layout/vList4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0ECD5984-5840-46BE-B493-05409EBFC2B8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聚焦油气藏富集区带，优选目标区长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油藏</a:t>
          </a:r>
          <a:endParaRPr lang="zh-CN" altLang="en-US" sz="1400" dirty="0"/>
        </a:p>
      </dgm:t>
    </dgm:pt>
    <dgm:pt modelId="{B2AD10DE-8A73-4C1D-B8BF-7B492306E769}" type="parTrans" cxnId="{34CA588D-3E6A-4BC0-B1F2-F7F597931998}">
      <dgm:prSet/>
      <dgm:spPr/>
      <dgm:t>
        <a:bodyPr/>
        <a:lstStyle/>
        <a:p>
          <a:endParaRPr lang="zh-CN" altLang="en-US"/>
        </a:p>
      </dgm:t>
    </dgm:pt>
    <dgm:pt modelId="{666D5670-BE94-44CB-8326-6920BA4E3009}" type="sibTrans" cxnId="{34CA588D-3E6A-4BC0-B1F2-F7F597931998}">
      <dgm:prSet/>
      <dgm:spPr/>
      <dgm:t>
        <a:bodyPr/>
        <a:lstStyle/>
        <a:p>
          <a:endParaRPr lang="zh-CN" altLang="en-US"/>
        </a:p>
      </dgm:t>
    </dgm:pt>
    <dgm:pt modelId="{2B26CDBF-7E2B-46A2-9FB8-FA8ADFE52B4D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rPr>
            <a:t>以问题导向的动态监测采集方案设计</a:t>
          </a:r>
          <a:endParaRPr lang="zh-CN" altLang="en-US" sz="1400" dirty="0"/>
        </a:p>
      </dgm:t>
    </dgm:pt>
    <dgm:pt modelId="{C80CB07B-0FB9-4FA2-8CE8-65C7DE2E0A41}" type="parTrans" cxnId="{8EB59B9C-03CE-49D1-9670-0DABEBCDAC01}">
      <dgm:prSet/>
      <dgm:spPr/>
      <dgm:t>
        <a:bodyPr/>
        <a:lstStyle/>
        <a:p>
          <a:endParaRPr lang="zh-CN" altLang="en-US"/>
        </a:p>
      </dgm:t>
    </dgm:pt>
    <dgm:pt modelId="{3C5A5A49-B555-432D-B9D9-B92C1793F601}" type="sibTrans" cxnId="{8EB59B9C-03CE-49D1-9670-0DABEBCDAC01}">
      <dgm:prSet/>
      <dgm:spPr/>
      <dgm:t>
        <a:bodyPr/>
        <a:lstStyle/>
        <a:p>
          <a:endParaRPr lang="zh-CN" altLang="en-US"/>
        </a:p>
      </dgm:t>
    </dgm:pt>
    <dgm:pt modelId="{5925B389-9043-4CEC-8D71-837A4320443A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rPr>
            <a:t>测井动静结合寻找剩余油</a:t>
          </a:r>
          <a:endParaRPr lang="zh-CN" altLang="en-US" sz="1400" dirty="0"/>
        </a:p>
      </dgm:t>
    </dgm:pt>
    <dgm:pt modelId="{F4C26085-90D3-415E-88E7-3E501667B344}" type="parTrans" cxnId="{F5896152-7A9F-45F9-A4DB-980B69DF8142}">
      <dgm:prSet/>
      <dgm:spPr/>
      <dgm:t>
        <a:bodyPr/>
        <a:lstStyle/>
        <a:p>
          <a:endParaRPr lang="zh-CN" altLang="en-US"/>
        </a:p>
      </dgm:t>
    </dgm:pt>
    <dgm:pt modelId="{E1A76A4F-DF44-4AB2-B669-1F5385F1DB42}" type="sibTrans" cxnId="{F5896152-7A9F-45F9-A4DB-980B69DF8142}">
      <dgm:prSet/>
      <dgm:spPr/>
      <dgm:t>
        <a:bodyPr/>
        <a:lstStyle/>
        <a:p>
          <a:endParaRPr lang="zh-CN" altLang="en-US"/>
        </a:p>
      </dgm:t>
    </dgm:pt>
    <dgm:pt modelId="{2248AAF1-9164-4C6B-B79B-655E7CD146B6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00FF"/>
            </a:buClr>
            <a:buSzTx/>
          </a:pPr>
          <a:r>
            <a:rPr kumimoji="0" lang="zh-CN" altLang="en-US" sz="1400" b="1" i="0" u="none" strike="noStrike" cap="none" spc="130" normalizeH="0" baseline="0" noProof="0"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rPr>
            <a:t>基于测井测试资料的油藏精细描述</a:t>
          </a:r>
          <a:endParaRPr lang="zh-CN" altLang="en-US" sz="1400" dirty="0"/>
        </a:p>
      </dgm:t>
    </dgm:pt>
    <dgm:pt modelId="{5F32DC95-B40E-4DC5-B7CC-9FA5B92133DC}" type="parTrans" cxnId="{5308B504-4EF0-4F7F-80BC-88321F612F78}">
      <dgm:prSet/>
      <dgm:spPr/>
      <dgm:t>
        <a:bodyPr/>
        <a:lstStyle/>
        <a:p>
          <a:endParaRPr lang="zh-CN" altLang="en-US"/>
        </a:p>
      </dgm:t>
    </dgm:pt>
    <dgm:pt modelId="{A605D0B9-934B-4B56-9863-BDACF638109D}" type="sibTrans" cxnId="{5308B504-4EF0-4F7F-80BC-88321F612F78}">
      <dgm:prSet/>
      <dgm:spPr/>
      <dgm:t>
        <a:bodyPr/>
        <a:lstStyle/>
        <a:p>
          <a:endParaRPr lang="zh-CN" altLang="en-US"/>
        </a:p>
      </dgm:t>
    </dgm:pt>
    <dgm:pt modelId="{B207935D-C7C2-47EF-868E-77221A695D3B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rPr>
            <a:t>油藏挖潜治理措施方案建议</a:t>
          </a:r>
          <a:endParaRPr lang="zh-CN" altLang="en-US" sz="1400" dirty="0"/>
        </a:p>
      </dgm:t>
    </dgm:pt>
    <dgm:pt modelId="{760974C6-9730-4E2E-B11F-07D3A8F42922}" type="parTrans" cxnId="{2C4FF976-33F9-4763-9A3F-29E64B6EEC73}">
      <dgm:prSet/>
      <dgm:spPr/>
      <dgm:t>
        <a:bodyPr/>
        <a:lstStyle/>
        <a:p>
          <a:endParaRPr lang="zh-CN" altLang="en-US"/>
        </a:p>
      </dgm:t>
    </dgm:pt>
    <dgm:pt modelId="{E38ED7EB-5B03-490E-8E2A-FC853836644B}" type="sibTrans" cxnId="{2C4FF976-33F9-4763-9A3F-29E64B6EEC73}">
      <dgm:prSet/>
      <dgm:spPr/>
      <dgm:t>
        <a:bodyPr/>
        <a:lstStyle/>
        <a:p>
          <a:endParaRPr lang="zh-CN" altLang="en-US"/>
        </a:p>
      </dgm:t>
    </dgm:pt>
    <dgm:pt modelId="{BE1B1CBB-0D9B-43D1-8CC8-736057B89B07}" type="pres">
      <dgm:prSet presAssocID="{DF44DBF1-69F6-4C54-B349-7EB8E8D508D4}" presName="linear" presStyleCnt="0">
        <dgm:presLayoutVars>
          <dgm:dir/>
          <dgm:resizeHandles val="exact"/>
        </dgm:presLayoutVars>
      </dgm:prSet>
      <dgm:spPr/>
    </dgm:pt>
    <dgm:pt modelId="{C7CCDB34-FED9-4005-822E-DC54CE5F9104}" type="pres">
      <dgm:prSet presAssocID="{0ECD5984-5840-46BE-B493-05409EBFC2B8}" presName="comp" presStyleCnt="0"/>
      <dgm:spPr/>
    </dgm:pt>
    <dgm:pt modelId="{5BF6EA39-9F01-471B-928F-249F90CF3F09}" type="pres">
      <dgm:prSet presAssocID="{0ECD5984-5840-46BE-B493-05409EBFC2B8}" presName="box" presStyleLbl="node1" presStyleIdx="0" presStyleCnt="5" custLinFactNeighborX="206" custLinFactNeighborY="-60235"/>
      <dgm:spPr/>
    </dgm:pt>
    <dgm:pt modelId="{348B15C7-F7F5-45B2-B901-31E8B00222FC}" type="pres">
      <dgm:prSet presAssocID="{0ECD5984-5840-46BE-B493-05409EBFC2B8}" presName="img" presStyleLbl="fgImgPlace1" presStyleIdx="0" presStyleCnt="5"/>
      <dgm:spPr/>
    </dgm:pt>
    <dgm:pt modelId="{2A2C7397-A503-4545-B4D8-1B081B983468}" type="pres">
      <dgm:prSet presAssocID="{0ECD5984-5840-46BE-B493-05409EBFC2B8}" presName="text" presStyleLbl="node1" presStyleIdx="0" presStyleCnt="5">
        <dgm:presLayoutVars>
          <dgm:bulletEnabled val="1"/>
        </dgm:presLayoutVars>
      </dgm:prSet>
      <dgm:spPr/>
    </dgm:pt>
    <dgm:pt modelId="{BE16D225-D1A3-43F1-8AF3-50D2D491FF61}" type="pres">
      <dgm:prSet presAssocID="{666D5670-BE94-44CB-8326-6920BA4E3009}" presName="spacer" presStyleCnt="0"/>
      <dgm:spPr/>
    </dgm:pt>
    <dgm:pt modelId="{912D8AB6-1BFD-441B-BD4D-1A80CB1054BA}" type="pres">
      <dgm:prSet presAssocID="{2B26CDBF-7E2B-46A2-9FB8-FA8ADFE52B4D}" presName="comp" presStyleCnt="0"/>
      <dgm:spPr/>
    </dgm:pt>
    <dgm:pt modelId="{B1C94913-11ED-41D5-9B18-27A759240AD5}" type="pres">
      <dgm:prSet presAssocID="{2B26CDBF-7E2B-46A2-9FB8-FA8ADFE52B4D}" presName="box" presStyleLbl="node1" presStyleIdx="1" presStyleCnt="5"/>
      <dgm:spPr/>
    </dgm:pt>
    <dgm:pt modelId="{944917DD-5B3D-4ADA-BF51-9A6E397C5468}" type="pres">
      <dgm:prSet presAssocID="{2B26CDBF-7E2B-46A2-9FB8-FA8ADFE52B4D}" presName="img" presStyleLbl="fgImgPlace1" presStyleIdx="1" presStyleCnt="5"/>
      <dgm:spPr/>
    </dgm:pt>
    <dgm:pt modelId="{98B711D1-A394-4721-9BC9-5B66D766923B}" type="pres">
      <dgm:prSet presAssocID="{2B26CDBF-7E2B-46A2-9FB8-FA8ADFE52B4D}" presName="text" presStyleLbl="node1" presStyleIdx="1" presStyleCnt="5">
        <dgm:presLayoutVars>
          <dgm:bulletEnabled val="1"/>
        </dgm:presLayoutVars>
      </dgm:prSet>
      <dgm:spPr/>
    </dgm:pt>
    <dgm:pt modelId="{55E67569-613A-46AC-8B30-BCD9E4F38185}" type="pres">
      <dgm:prSet presAssocID="{3C5A5A49-B555-432D-B9D9-B92C1793F601}" presName="spacer" presStyleCnt="0"/>
      <dgm:spPr/>
    </dgm:pt>
    <dgm:pt modelId="{F0768510-0FD5-47C2-BB1A-05A387BF3325}" type="pres">
      <dgm:prSet presAssocID="{5925B389-9043-4CEC-8D71-837A4320443A}" presName="comp" presStyleCnt="0"/>
      <dgm:spPr/>
    </dgm:pt>
    <dgm:pt modelId="{A9B87DC4-7D35-42AB-9F04-6EEBAB10E395}" type="pres">
      <dgm:prSet presAssocID="{5925B389-9043-4CEC-8D71-837A4320443A}" presName="box" presStyleLbl="node1" presStyleIdx="2" presStyleCnt="5"/>
      <dgm:spPr/>
    </dgm:pt>
    <dgm:pt modelId="{A0B6130E-819D-453C-9A05-7A136CC5A7A2}" type="pres">
      <dgm:prSet presAssocID="{5925B389-9043-4CEC-8D71-837A4320443A}" presName="img" presStyleLbl="fgImgPlace1" presStyleIdx="2" presStyleCnt="5"/>
      <dgm:spPr/>
    </dgm:pt>
    <dgm:pt modelId="{2E5DB297-11BE-41F1-924A-402E7089AE3A}" type="pres">
      <dgm:prSet presAssocID="{5925B389-9043-4CEC-8D71-837A4320443A}" presName="text" presStyleLbl="node1" presStyleIdx="2" presStyleCnt="5">
        <dgm:presLayoutVars>
          <dgm:bulletEnabled val="1"/>
        </dgm:presLayoutVars>
      </dgm:prSet>
      <dgm:spPr/>
    </dgm:pt>
    <dgm:pt modelId="{1886BE51-2350-436D-B2C0-49E4A0B618A2}" type="pres">
      <dgm:prSet presAssocID="{E1A76A4F-DF44-4AB2-B669-1F5385F1DB42}" presName="spacer" presStyleCnt="0"/>
      <dgm:spPr/>
    </dgm:pt>
    <dgm:pt modelId="{19B46854-F87D-4FD9-9ACF-BE678209E650}" type="pres">
      <dgm:prSet presAssocID="{2248AAF1-9164-4C6B-B79B-655E7CD146B6}" presName="comp" presStyleCnt="0"/>
      <dgm:spPr/>
    </dgm:pt>
    <dgm:pt modelId="{913B79FA-390F-4AFF-9781-36888F705AC6}" type="pres">
      <dgm:prSet presAssocID="{2248AAF1-9164-4C6B-B79B-655E7CD146B6}" presName="box" presStyleLbl="node1" presStyleIdx="3" presStyleCnt="5"/>
      <dgm:spPr/>
    </dgm:pt>
    <dgm:pt modelId="{B36D9C66-C3AD-45A6-B945-29515C12B723}" type="pres">
      <dgm:prSet presAssocID="{2248AAF1-9164-4C6B-B79B-655E7CD146B6}" presName="img" presStyleLbl="fgImgPlace1" presStyleIdx="3" presStyleCnt="5"/>
      <dgm:spPr/>
    </dgm:pt>
    <dgm:pt modelId="{07877E76-A9F4-4614-982A-28BA53961753}" type="pres">
      <dgm:prSet presAssocID="{2248AAF1-9164-4C6B-B79B-655E7CD146B6}" presName="text" presStyleLbl="node1" presStyleIdx="3" presStyleCnt="5">
        <dgm:presLayoutVars>
          <dgm:bulletEnabled val="1"/>
        </dgm:presLayoutVars>
      </dgm:prSet>
      <dgm:spPr/>
    </dgm:pt>
    <dgm:pt modelId="{45AF658C-2A45-454C-95AD-F83D65B5CD58}" type="pres">
      <dgm:prSet presAssocID="{A605D0B9-934B-4B56-9863-BDACF638109D}" presName="spacer" presStyleCnt="0"/>
      <dgm:spPr/>
    </dgm:pt>
    <dgm:pt modelId="{5D8EF1D8-3B72-469A-9C37-06F6E56C867F}" type="pres">
      <dgm:prSet presAssocID="{B207935D-C7C2-47EF-868E-77221A695D3B}" presName="comp" presStyleCnt="0"/>
      <dgm:spPr/>
    </dgm:pt>
    <dgm:pt modelId="{CAD554A3-4A0E-4553-88EE-1E36CE71FB53}" type="pres">
      <dgm:prSet presAssocID="{B207935D-C7C2-47EF-868E-77221A695D3B}" presName="box" presStyleLbl="node1" presStyleIdx="4" presStyleCnt="5"/>
      <dgm:spPr/>
    </dgm:pt>
    <dgm:pt modelId="{D569B928-8BAD-48BD-BBD7-6553A54AFA35}" type="pres">
      <dgm:prSet presAssocID="{B207935D-C7C2-47EF-868E-77221A695D3B}" presName="img" presStyleLbl="fgImgPlace1" presStyleIdx="4" presStyleCnt="5"/>
      <dgm:spPr/>
    </dgm:pt>
    <dgm:pt modelId="{C997DD55-1EF9-41D0-97DB-3AD617DC9DA6}" type="pres">
      <dgm:prSet presAssocID="{B207935D-C7C2-47EF-868E-77221A695D3B}" presName="text" presStyleLbl="node1" presStyleIdx="4" presStyleCnt="5">
        <dgm:presLayoutVars>
          <dgm:bulletEnabled val="1"/>
        </dgm:presLayoutVars>
      </dgm:prSet>
      <dgm:spPr/>
    </dgm:pt>
  </dgm:ptLst>
  <dgm:cxnLst>
    <dgm:cxn modelId="{5308B504-4EF0-4F7F-80BC-88321F612F78}" srcId="{DF44DBF1-69F6-4C54-B349-7EB8E8D508D4}" destId="{2248AAF1-9164-4C6B-B79B-655E7CD146B6}" srcOrd="3" destOrd="0" parTransId="{5F32DC95-B40E-4DC5-B7CC-9FA5B92133DC}" sibTransId="{A605D0B9-934B-4B56-9863-BDACF638109D}"/>
    <dgm:cxn modelId="{F0CEBB08-2911-44A1-8749-635501D4EECA}" type="presOf" srcId="{B207935D-C7C2-47EF-868E-77221A695D3B}" destId="{CAD554A3-4A0E-4553-88EE-1E36CE71FB53}" srcOrd="0" destOrd="0" presId="urn:microsoft.com/office/officeart/2005/8/layout/vList4"/>
    <dgm:cxn modelId="{B2A60012-B983-46CB-B61D-0136D429F98B}" type="presOf" srcId="{E1A76A4F-DF44-4AB2-B669-1F5385F1DB42}" destId="{1886BE51-2350-436D-B2C0-49E4A0B618A2}" srcOrd="0" destOrd="0" presId="urn:microsoft.com/office/officeart/2005/8/layout/vList4"/>
    <dgm:cxn modelId="{BFB1B918-B58D-4420-8B73-44315BB2B7DE}" type="presOf" srcId="{2B26CDBF-7E2B-46A2-9FB8-FA8ADFE52B4D}" destId="{B1C94913-11ED-41D5-9B18-27A759240AD5}" srcOrd="0" destOrd="0" presId="urn:microsoft.com/office/officeart/2005/8/layout/vList4"/>
    <dgm:cxn modelId="{A865675C-4472-4417-A555-C13680FB7E28}" type="presOf" srcId="{666D5670-BE94-44CB-8326-6920BA4E3009}" destId="{BE16D225-D1A3-43F1-8AF3-50D2D491FF61}" srcOrd="0" destOrd="0" presId="urn:microsoft.com/office/officeart/2005/8/layout/vList4"/>
    <dgm:cxn modelId="{F9CB2A4C-5A31-4951-B906-E1EA4BF856CD}" type="presOf" srcId="{2248AAF1-9164-4C6B-B79B-655E7CD146B6}" destId="{07877E76-A9F4-4614-982A-28BA53961753}" srcOrd="1" destOrd="0" presId="urn:microsoft.com/office/officeart/2005/8/layout/vList4"/>
    <dgm:cxn modelId="{F5896152-7A9F-45F9-A4DB-980B69DF8142}" srcId="{DF44DBF1-69F6-4C54-B349-7EB8E8D508D4}" destId="{5925B389-9043-4CEC-8D71-837A4320443A}" srcOrd="2" destOrd="0" parTransId="{F4C26085-90D3-415E-88E7-3E501667B344}" sibTransId="{E1A76A4F-DF44-4AB2-B669-1F5385F1DB42}"/>
    <dgm:cxn modelId="{2C4FF976-33F9-4763-9A3F-29E64B6EEC73}" srcId="{DF44DBF1-69F6-4C54-B349-7EB8E8D508D4}" destId="{B207935D-C7C2-47EF-868E-77221A695D3B}" srcOrd="4" destOrd="0" parTransId="{760974C6-9730-4E2E-B11F-07D3A8F42922}" sibTransId="{E38ED7EB-5B03-490E-8E2A-FC853836644B}"/>
    <dgm:cxn modelId="{0D5C4882-FEE1-4048-B60C-4A3EC79CB6F7}" type="presOf" srcId="{5925B389-9043-4CEC-8D71-837A4320443A}" destId="{2E5DB297-11BE-41F1-924A-402E7089AE3A}" srcOrd="1" destOrd="0" presId="urn:microsoft.com/office/officeart/2005/8/layout/vList4"/>
    <dgm:cxn modelId="{34CA588D-3E6A-4BC0-B1F2-F7F597931998}" srcId="{DF44DBF1-69F6-4C54-B349-7EB8E8D508D4}" destId="{0ECD5984-5840-46BE-B493-05409EBFC2B8}" srcOrd="0" destOrd="0" parTransId="{B2AD10DE-8A73-4C1D-B8BF-7B492306E769}" sibTransId="{666D5670-BE94-44CB-8326-6920BA4E3009}"/>
    <dgm:cxn modelId="{50B4B193-EB28-4C93-9E21-89C725914F3B}" type="presOf" srcId="{0ECD5984-5840-46BE-B493-05409EBFC2B8}" destId="{2A2C7397-A503-4545-B4D8-1B081B983468}" srcOrd="1" destOrd="0" presId="urn:microsoft.com/office/officeart/2005/8/layout/vList4"/>
    <dgm:cxn modelId="{8EB59B9C-03CE-49D1-9670-0DABEBCDAC01}" srcId="{DF44DBF1-69F6-4C54-B349-7EB8E8D508D4}" destId="{2B26CDBF-7E2B-46A2-9FB8-FA8ADFE52B4D}" srcOrd="1" destOrd="0" parTransId="{C80CB07B-0FB9-4FA2-8CE8-65C7DE2E0A41}" sibTransId="{3C5A5A49-B555-432D-B9D9-B92C1793F601}"/>
    <dgm:cxn modelId="{4D3549A7-82E5-4EAA-871B-516C843A0198}" type="presOf" srcId="{2248AAF1-9164-4C6B-B79B-655E7CD146B6}" destId="{913B79FA-390F-4AFF-9781-36888F705AC6}" srcOrd="0" destOrd="0" presId="urn:microsoft.com/office/officeart/2005/8/layout/vList4"/>
    <dgm:cxn modelId="{2712B3B0-4632-4114-B58C-8D1C504312B9}" type="presOf" srcId="{2B26CDBF-7E2B-46A2-9FB8-FA8ADFE52B4D}" destId="{98B711D1-A394-4721-9BC9-5B66D766923B}" srcOrd="1" destOrd="0" presId="urn:microsoft.com/office/officeart/2005/8/layout/vList4"/>
    <dgm:cxn modelId="{2694FCBA-E97F-4AB3-AAA7-7CC69C7EAD62}" type="presOf" srcId="{3C5A5A49-B555-432D-B9D9-B92C1793F601}" destId="{55E67569-613A-46AC-8B30-BCD9E4F38185}" srcOrd="0" destOrd="0" presId="urn:microsoft.com/office/officeart/2005/8/layout/vList4"/>
    <dgm:cxn modelId="{77F625C4-F740-45F5-95D5-F140F9253A15}" type="presOf" srcId="{5925B389-9043-4CEC-8D71-837A4320443A}" destId="{A9B87DC4-7D35-42AB-9F04-6EEBAB10E395}" srcOrd="0" destOrd="0" presId="urn:microsoft.com/office/officeart/2005/8/layout/vList4"/>
    <dgm:cxn modelId="{8D2091CD-3A0B-4947-8B7C-04897515184B}" type="presOf" srcId="{A605D0B9-934B-4B56-9863-BDACF638109D}" destId="{45AF658C-2A45-454C-95AD-F83D65B5CD58}" srcOrd="0" destOrd="0" presId="urn:microsoft.com/office/officeart/2005/8/layout/vList4"/>
    <dgm:cxn modelId="{3C5BF5E7-53D6-4A73-B883-66405A28046E}" type="presOf" srcId="{0ECD5984-5840-46BE-B493-05409EBFC2B8}" destId="{5BF6EA39-9F01-471B-928F-249F90CF3F09}" srcOrd="0" destOrd="0" presId="urn:microsoft.com/office/officeart/2005/8/layout/vList4"/>
    <dgm:cxn modelId="{EE6427ED-5F4B-48F0-B342-17782E893984}" type="presOf" srcId="{B207935D-C7C2-47EF-868E-77221A695D3B}" destId="{C997DD55-1EF9-41D0-97DB-3AD617DC9DA6}" srcOrd="1" destOrd="0" presId="urn:microsoft.com/office/officeart/2005/8/layout/vList4"/>
    <dgm:cxn modelId="{70B764F0-6E6A-4EA8-B504-C6F655095794}" type="presOf" srcId="{DF44DBF1-69F6-4C54-B349-7EB8E8D508D4}" destId="{BE1B1CBB-0D9B-43D1-8CC8-736057B89B07}" srcOrd="0" destOrd="0" presId="urn:microsoft.com/office/officeart/2005/8/layout/vList4"/>
    <dgm:cxn modelId="{34B9ABA8-231B-44A7-92F8-C1C2E1BE2E85}" type="presParOf" srcId="{BE1B1CBB-0D9B-43D1-8CC8-736057B89B07}" destId="{C7CCDB34-FED9-4005-822E-DC54CE5F9104}" srcOrd="0" destOrd="0" presId="urn:microsoft.com/office/officeart/2005/8/layout/vList4"/>
    <dgm:cxn modelId="{033A37B5-B0F1-4339-B628-88CA390ED97B}" type="presParOf" srcId="{C7CCDB34-FED9-4005-822E-DC54CE5F9104}" destId="{5BF6EA39-9F01-471B-928F-249F90CF3F09}" srcOrd="0" destOrd="0" presId="urn:microsoft.com/office/officeart/2005/8/layout/vList4"/>
    <dgm:cxn modelId="{34A0E435-4D38-4F69-9321-85B83C04EDDF}" type="presParOf" srcId="{C7CCDB34-FED9-4005-822E-DC54CE5F9104}" destId="{348B15C7-F7F5-45B2-B901-31E8B00222FC}" srcOrd="1" destOrd="0" presId="urn:microsoft.com/office/officeart/2005/8/layout/vList4"/>
    <dgm:cxn modelId="{88B73938-D02F-4291-A615-D2B3EF8DB9E2}" type="presParOf" srcId="{C7CCDB34-FED9-4005-822E-DC54CE5F9104}" destId="{2A2C7397-A503-4545-B4D8-1B081B983468}" srcOrd="2" destOrd="0" presId="urn:microsoft.com/office/officeart/2005/8/layout/vList4"/>
    <dgm:cxn modelId="{E05FB63D-0FB4-4047-ADE7-E3AE6D2D004E}" type="presParOf" srcId="{BE1B1CBB-0D9B-43D1-8CC8-736057B89B07}" destId="{BE16D225-D1A3-43F1-8AF3-50D2D491FF61}" srcOrd="1" destOrd="0" presId="urn:microsoft.com/office/officeart/2005/8/layout/vList4"/>
    <dgm:cxn modelId="{49EEF441-16D7-44E0-9130-75445B5DD02C}" type="presParOf" srcId="{BE1B1CBB-0D9B-43D1-8CC8-736057B89B07}" destId="{912D8AB6-1BFD-441B-BD4D-1A80CB1054BA}" srcOrd="2" destOrd="0" presId="urn:microsoft.com/office/officeart/2005/8/layout/vList4"/>
    <dgm:cxn modelId="{AA848648-B30F-49F0-A41C-5202347B57F3}" type="presParOf" srcId="{912D8AB6-1BFD-441B-BD4D-1A80CB1054BA}" destId="{B1C94913-11ED-41D5-9B18-27A759240AD5}" srcOrd="0" destOrd="0" presId="urn:microsoft.com/office/officeart/2005/8/layout/vList4"/>
    <dgm:cxn modelId="{DD508B21-99B0-42CC-90AC-C3E1159D8C81}" type="presParOf" srcId="{912D8AB6-1BFD-441B-BD4D-1A80CB1054BA}" destId="{944917DD-5B3D-4ADA-BF51-9A6E397C5468}" srcOrd="1" destOrd="0" presId="urn:microsoft.com/office/officeart/2005/8/layout/vList4"/>
    <dgm:cxn modelId="{DE13CFF2-77F0-4AA9-91BA-289EDBDB402F}" type="presParOf" srcId="{912D8AB6-1BFD-441B-BD4D-1A80CB1054BA}" destId="{98B711D1-A394-4721-9BC9-5B66D766923B}" srcOrd="2" destOrd="0" presId="urn:microsoft.com/office/officeart/2005/8/layout/vList4"/>
    <dgm:cxn modelId="{728CF0FB-F0C8-42CB-A189-53DB51B204AD}" type="presParOf" srcId="{BE1B1CBB-0D9B-43D1-8CC8-736057B89B07}" destId="{55E67569-613A-46AC-8B30-BCD9E4F38185}" srcOrd="3" destOrd="0" presId="urn:microsoft.com/office/officeart/2005/8/layout/vList4"/>
    <dgm:cxn modelId="{36CA0C93-71F8-40AF-9DF5-BB8E5F020FFF}" type="presParOf" srcId="{BE1B1CBB-0D9B-43D1-8CC8-736057B89B07}" destId="{F0768510-0FD5-47C2-BB1A-05A387BF3325}" srcOrd="4" destOrd="0" presId="urn:microsoft.com/office/officeart/2005/8/layout/vList4"/>
    <dgm:cxn modelId="{54A2454E-871A-4F19-9773-9DAAE73E2EBE}" type="presParOf" srcId="{F0768510-0FD5-47C2-BB1A-05A387BF3325}" destId="{A9B87DC4-7D35-42AB-9F04-6EEBAB10E395}" srcOrd="0" destOrd="0" presId="urn:microsoft.com/office/officeart/2005/8/layout/vList4"/>
    <dgm:cxn modelId="{A131156B-7734-42F5-8FBC-C5746AFA69B3}" type="presParOf" srcId="{F0768510-0FD5-47C2-BB1A-05A387BF3325}" destId="{A0B6130E-819D-453C-9A05-7A136CC5A7A2}" srcOrd="1" destOrd="0" presId="urn:microsoft.com/office/officeart/2005/8/layout/vList4"/>
    <dgm:cxn modelId="{01A690EF-B421-4BF4-A9BE-6C779EC42CDE}" type="presParOf" srcId="{F0768510-0FD5-47C2-BB1A-05A387BF3325}" destId="{2E5DB297-11BE-41F1-924A-402E7089AE3A}" srcOrd="2" destOrd="0" presId="urn:microsoft.com/office/officeart/2005/8/layout/vList4"/>
    <dgm:cxn modelId="{3973F0BE-F17B-46C7-80AB-B0C07E2E1554}" type="presParOf" srcId="{BE1B1CBB-0D9B-43D1-8CC8-736057B89B07}" destId="{1886BE51-2350-436D-B2C0-49E4A0B618A2}" srcOrd="5" destOrd="0" presId="urn:microsoft.com/office/officeart/2005/8/layout/vList4"/>
    <dgm:cxn modelId="{3AF6B01C-0AC7-412E-924E-BD78AFA59264}" type="presParOf" srcId="{BE1B1CBB-0D9B-43D1-8CC8-736057B89B07}" destId="{19B46854-F87D-4FD9-9ACF-BE678209E650}" srcOrd="6" destOrd="0" presId="urn:microsoft.com/office/officeart/2005/8/layout/vList4"/>
    <dgm:cxn modelId="{5BF8789C-4F49-45E2-B5AD-EFD56C91D4CE}" type="presParOf" srcId="{19B46854-F87D-4FD9-9ACF-BE678209E650}" destId="{913B79FA-390F-4AFF-9781-36888F705AC6}" srcOrd="0" destOrd="0" presId="urn:microsoft.com/office/officeart/2005/8/layout/vList4"/>
    <dgm:cxn modelId="{7B4942C9-6ACD-4533-83DB-2454131A74E1}" type="presParOf" srcId="{19B46854-F87D-4FD9-9ACF-BE678209E650}" destId="{B36D9C66-C3AD-45A6-B945-29515C12B723}" srcOrd="1" destOrd="0" presId="urn:microsoft.com/office/officeart/2005/8/layout/vList4"/>
    <dgm:cxn modelId="{3A49527A-8153-4022-90BE-3FF2223D4933}" type="presParOf" srcId="{19B46854-F87D-4FD9-9ACF-BE678209E650}" destId="{07877E76-A9F4-4614-982A-28BA53961753}" srcOrd="2" destOrd="0" presId="urn:microsoft.com/office/officeart/2005/8/layout/vList4"/>
    <dgm:cxn modelId="{BA00179E-D1FE-4D24-8FFD-EB294F648C47}" type="presParOf" srcId="{BE1B1CBB-0D9B-43D1-8CC8-736057B89B07}" destId="{45AF658C-2A45-454C-95AD-F83D65B5CD58}" srcOrd="7" destOrd="0" presId="urn:microsoft.com/office/officeart/2005/8/layout/vList4"/>
    <dgm:cxn modelId="{BD218094-96AD-4DD1-8E1A-9575B081C081}" type="presParOf" srcId="{BE1B1CBB-0D9B-43D1-8CC8-736057B89B07}" destId="{5D8EF1D8-3B72-469A-9C37-06F6E56C867F}" srcOrd="8" destOrd="0" presId="urn:microsoft.com/office/officeart/2005/8/layout/vList4"/>
    <dgm:cxn modelId="{9AAD8837-ED3D-40A9-A7C3-F9896982EE56}" type="presParOf" srcId="{5D8EF1D8-3B72-469A-9C37-06F6E56C867F}" destId="{CAD554A3-4A0E-4553-88EE-1E36CE71FB53}" srcOrd="0" destOrd="0" presId="urn:microsoft.com/office/officeart/2005/8/layout/vList4"/>
    <dgm:cxn modelId="{65E10A46-2A95-454B-AFCA-195522204B89}" type="presParOf" srcId="{5D8EF1D8-3B72-469A-9C37-06F6E56C867F}" destId="{D569B928-8BAD-48BD-BBD7-6553A54AFA35}" srcOrd="1" destOrd="0" presId="urn:microsoft.com/office/officeart/2005/8/layout/vList4"/>
    <dgm:cxn modelId="{8EC9A9C4-EDBE-4B65-8AAE-C9C4E22B07CF}" type="presParOf" srcId="{5D8EF1D8-3B72-469A-9C37-06F6E56C867F}" destId="{C997DD55-1EF9-41D0-97DB-3AD617DC9DA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6EA39-9F01-471B-928F-249F90CF3F09}">
      <dsp:nvSpPr>
        <dsp:cNvPr id="0" name=""/>
        <dsp:cNvSpPr/>
      </dsp:nvSpPr>
      <dsp:spPr bwMode="white">
        <a:xfrm>
          <a:off x="0" y="0"/>
          <a:ext cx="3739515" cy="633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聚焦油气藏富集区带，优选目标区长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油藏</a:t>
          </a:r>
          <a:endParaRPr lang="zh-CN" altLang="en-US" sz="1400" kern="1200" dirty="0"/>
        </a:p>
      </dsp:txBody>
      <dsp:txXfrm>
        <a:off x="811253" y="0"/>
        <a:ext cx="2928261" cy="633508"/>
      </dsp:txXfrm>
    </dsp:sp>
    <dsp:sp modelId="{348B15C7-F7F5-45B2-B901-31E8B00222FC}">
      <dsp:nvSpPr>
        <dsp:cNvPr id="0" name=""/>
        <dsp:cNvSpPr/>
      </dsp:nvSpPr>
      <dsp:spPr>
        <a:xfrm>
          <a:off x="63350" y="63350"/>
          <a:ext cx="747903" cy="50680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94913-11ED-41D5-9B18-27A759240AD5}">
      <dsp:nvSpPr>
        <dsp:cNvPr id="0" name=""/>
        <dsp:cNvSpPr/>
      </dsp:nvSpPr>
      <dsp:spPr bwMode="white">
        <a:xfrm>
          <a:off x="0" y="696859"/>
          <a:ext cx="3739515" cy="633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latin typeface="微软雅黑" panose="020B0503020204020204" pitchFamily="34" charset="-122"/>
              <a:ea typeface="微软雅黑" panose="020B0503020204020204" pitchFamily="34" charset="-122"/>
            </a:rPr>
            <a:t>以问题导向的动态监测采集方案设计</a:t>
          </a:r>
          <a:endParaRPr lang="zh-CN" altLang="en-US" sz="1400" kern="1200" dirty="0"/>
        </a:p>
      </dsp:txBody>
      <dsp:txXfrm>
        <a:off x="811253" y="696859"/>
        <a:ext cx="2928261" cy="633508"/>
      </dsp:txXfrm>
    </dsp:sp>
    <dsp:sp modelId="{944917DD-5B3D-4ADA-BF51-9A6E397C5468}">
      <dsp:nvSpPr>
        <dsp:cNvPr id="0" name=""/>
        <dsp:cNvSpPr/>
      </dsp:nvSpPr>
      <dsp:spPr>
        <a:xfrm>
          <a:off x="63350" y="760209"/>
          <a:ext cx="747903" cy="50680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87DC4-7D35-42AB-9F04-6EEBAB10E395}">
      <dsp:nvSpPr>
        <dsp:cNvPr id="0" name=""/>
        <dsp:cNvSpPr/>
      </dsp:nvSpPr>
      <dsp:spPr bwMode="white">
        <a:xfrm>
          <a:off x="0" y="1393718"/>
          <a:ext cx="3739515" cy="633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latin typeface="微软雅黑" panose="020B0503020204020204" pitchFamily="34" charset="-122"/>
              <a:ea typeface="微软雅黑" panose="020B0503020204020204" pitchFamily="34" charset="-122"/>
            </a:rPr>
            <a:t>测井动静结合寻找剩余油</a:t>
          </a:r>
          <a:endParaRPr lang="zh-CN" altLang="en-US" sz="1400" kern="1200" dirty="0"/>
        </a:p>
      </dsp:txBody>
      <dsp:txXfrm>
        <a:off x="811253" y="1393718"/>
        <a:ext cx="2928261" cy="633508"/>
      </dsp:txXfrm>
    </dsp:sp>
    <dsp:sp modelId="{A0B6130E-819D-453C-9A05-7A136CC5A7A2}">
      <dsp:nvSpPr>
        <dsp:cNvPr id="0" name=""/>
        <dsp:cNvSpPr/>
      </dsp:nvSpPr>
      <dsp:spPr>
        <a:xfrm>
          <a:off x="63350" y="1457069"/>
          <a:ext cx="747903" cy="50680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B79FA-390F-4AFF-9781-36888F705AC6}">
      <dsp:nvSpPr>
        <dsp:cNvPr id="0" name=""/>
        <dsp:cNvSpPr/>
      </dsp:nvSpPr>
      <dsp:spPr bwMode="white">
        <a:xfrm>
          <a:off x="0" y="2090577"/>
          <a:ext cx="3739515" cy="633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>
              <a:srgbClr val="0000FF"/>
            </a:buClr>
            <a:buSzTx/>
            <a:buNone/>
          </a:pPr>
          <a:r>
            <a:rPr kumimoji="0" lang="zh-CN" altLang="en-US" sz="1400" b="1" i="0" u="none" strike="noStrike" kern="1200" cap="none" spc="130" normalizeH="0" baseline="0" noProof="0"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rPr>
            <a:t>基于测井测试资料的油藏精细描述</a:t>
          </a:r>
          <a:endParaRPr lang="zh-CN" altLang="en-US" sz="1400" kern="1200" dirty="0"/>
        </a:p>
      </dsp:txBody>
      <dsp:txXfrm>
        <a:off x="811253" y="2090577"/>
        <a:ext cx="2928261" cy="633508"/>
      </dsp:txXfrm>
    </dsp:sp>
    <dsp:sp modelId="{B36D9C66-C3AD-45A6-B945-29515C12B723}">
      <dsp:nvSpPr>
        <dsp:cNvPr id="0" name=""/>
        <dsp:cNvSpPr/>
      </dsp:nvSpPr>
      <dsp:spPr>
        <a:xfrm>
          <a:off x="63350" y="2153928"/>
          <a:ext cx="747903" cy="50680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554A3-4A0E-4553-88EE-1E36CE71FB53}">
      <dsp:nvSpPr>
        <dsp:cNvPr id="0" name=""/>
        <dsp:cNvSpPr/>
      </dsp:nvSpPr>
      <dsp:spPr bwMode="white">
        <a:xfrm>
          <a:off x="0" y="2787436"/>
          <a:ext cx="3739515" cy="633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>
              <a:latin typeface="微软雅黑" panose="020B0503020204020204" pitchFamily="34" charset="-122"/>
              <a:ea typeface="微软雅黑" panose="020B0503020204020204" pitchFamily="34" charset="-122"/>
            </a:rPr>
            <a:t>油藏挖潜治理措施方案建议</a:t>
          </a:r>
          <a:endParaRPr lang="zh-CN" altLang="en-US" sz="1400" kern="1200" dirty="0"/>
        </a:p>
      </dsp:txBody>
      <dsp:txXfrm>
        <a:off x="811253" y="2787436"/>
        <a:ext cx="2928261" cy="633508"/>
      </dsp:txXfrm>
    </dsp:sp>
    <dsp:sp modelId="{D569B928-8BAD-48BD-BBD7-6553A54AFA35}">
      <dsp:nvSpPr>
        <dsp:cNvPr id="0" name=""/>
        <dsp:cNvSpPr/>
      </dsp:nvSpPr>
      <dsp:spPr>
        <a:xfrm>
          <a:off x="63350" y="2850787"/>
          <a:ext cx="747903" cy="50680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6-19T19:29:09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3123 7391 767,'0'9'0,"0"1"-2,5-3 0,4-2 2,-2 1 0,1-2-1,-2 3 0,1 1 2,1-3 0,-4 4-1,4-3-1,-1 1 2,1-2-2,-2 3 3,0 1-3,1-3-1,1-3 3,-4 5 0,5-6 1,0 1-4,-1 3 2,2-6 0,-1 0 0,0-3-1,-4-6 1,-5-1 0,0 1 0,4-1 1,4 1-2,-4 2 1,-1-3-1,2 1 4,-1 0-4,-4-1 1,0 1 0,0-1 0,0 0 0,0 1-2,0-2 4,0 0-4,0 3 3,0-1 0,0 0-1,0-1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dev"/>
        </inkml:traceFormat>
        <inkml:channelProperties>
          <inkml:channelProperty channel="X" name="resolution" value="28.34646" units="1/cm"/>
          <inkml:channelProperty channel="Y" name="resolution" value="28.34646" units="1/cm"/>
          <inkml:channelProperty channel="F" name="resolution" value="0" units="1/dev"/>
        </inkml:channelProperties>
      </inkml:inkSource>
      <inkml:timestamp xml:id="ts0" timeString="2025-06-19T19:29:11"/>
    </inkml:context>
    <inkml:brush xml:id="br0">
      <inkml:brushProperty name="width" value="0.05292" units="cm"/>
      <inkml:brushProperty name="height" value="0.05292" units="cm"/>
      <inkml:brushProperty name="color" value="#F80600"/>
    </inkml:brush>
  </inkml:definitions>
  <inkml:trace contextRef="#ctx0" brushRef="#br0">3240 7345 767,'-4'-5'0,"2"-2"-3,2 1 2,5 0 2,0 1-2,-2-2-1,-2 0 4,4 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47B0E-7385-4527-A217-ED929E4EA2A5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7FCDC-9E51-42E7-B186-066B46DD1F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油藏评价的重要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认识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分布规律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措施治理的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重要依据。目前常用的井间连通性评价方法有干扰试井、数值模拟、井间示踪剂、井间微地震等。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时域电磁法则以其快速、低成本的特点广泛应用于多种地质勘探场景。</a:t>
            </a:r>
          </a:p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0ECE-8C0F-3B05-D9B3-35B165866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218F40-6F43-C1CE-CA7D-87B6D617B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EDC4EA-F73F-1898-840D-61CB0A972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FB39AB-CA92-B579-EAF9-6C4D4C6C7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74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8-32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周边邻井产出剖面：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油组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7-14-1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井组生产井累计产出平面差异较大，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8-32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累计产液量大，累计油量少，含水高，层间动用差异大，注入水单层、单向突进，存在层间干扰所形成的剩余油层间分布，为了挖潜剩余油，需要通过测试产出剖面来判断层间剩余油的位置。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24-22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注入剖面：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24-22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注采井组在此断块中累计注入量大，对应周边的一线生产井多，通过示踪剂只能判断井组主要见水方向（连通方向），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24-22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井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2019.8.7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至今累积注水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万方，近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年未测吸水剖面。需要通过注入剖面了解层间的个小层的吸水状况。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23-18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周边邻井产出剖面：结合周边注水井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19-22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19-20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的注入剖面，可以了解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23-18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邻井各小层与周边井的连通状态，并评价区域各小层的水淹状况。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A346C-ACC4-0F19-C18D-313199D5B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970EEC-E6DA-0780-C31A-551649CD4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B348E7-C21E-FD58-5E30-934DD90EE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B0149E-64E6-0055-B3C4-F19341F04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85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BB42D-B8CC-77DC-401F-FB0C4159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E38AD1-F9E2-45B2-9FFD-9A9A57AD7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07D5946-811E-78D0-8D64-7B045620D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243DAD-83B2-621F-7CB4-BA4E6FA86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214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油测井天津分公司以开发老区区域综合治理工作为契机，通过实施油藏重点治理区块剩余油综合评价，在稳油控水、增储上产的基础上进一步推进降本增效，达到提高采收率、降低综合递减率的目的，实现双方合作共赢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板桥轻质油</a:t>
            </a:r>
            <a:r>
              <a:rPr lang="en-US" altLang="zh-CN"/>
              <a:t>0.85</a:t>
            </a:r>
            <a:r>
              <a:rPr lang="zh-CN" altLang="en-US"/>
              <a:t>，泥质含量</a:t>
            </a:r>
            <a:r>
              <a:rPr lang="en-US" altLang="zh-CN"/>
              <a:t>9.6</a:t>
            </a:r>
            <a:r>
              <a:rPr lang="zh-CN" altLang="en-US"/>
              <a:t>较轻；港西原油</a:t>
            </a:r>
            <a:r>
              <a:rPr lang="en-US" altLang="zh-CN"/>
              <a:t>0.92</a:t>
            </a:r>
            <a:r>
              <a:rPr lang="zh-CN" altLang="en-US"/>
              <a:t>，泥质含量</a:t>
            </a:r>
            <a:r>
              <a:rPr lang="en-US" altLang="zh-CN"/>
              <a:t>12.2</a:t>
            </a:r>
            <a:r>
              <a:rPr lang="zh-CN" altLang="en-US"/>
              <a:t>；南部舍女寺泥质</a:t>
            </a:r>
            <a:r>
              <a:rPr lang="en-US" altLang="zh-CN"/>
              <a:t>7.8</a:t>
            </a:r>
            <a:r>
              <a:rPr lang="zh-CN" altLang="en-US"/>
              <a:t>，王官屯</a:t>
            </a:r>
            <a:r>
              <a:rPr lang="en-US" altLang="zh-CN"/>
              <a:t>8.0</a:t>
            </a:r>
            <a:r>
              <a:rPr lang="zh-CN" altLang="en-US"/>
              <a:t>，羊三木</a:t>
            </a:r>
            <a:r>
              <a:rPr lang="en-US" altLang="zh-CN"/>
              <a:t>13.3</a:t>
            </a:r>
            <a:r>
              <a:rPr lang="zh-CN" altLang="en-US"/>
              <a:t>，王官屯原油</a:t>
            </a:r>
            <a:r>
              <a:rPr lang="en-US" altLang="zh-CN"/>
              <a:t>0.9</a:t>
            </a:r>
            <a:r>
              <a:rPr lang="zh-CN" altLang="en-US"/>
              <a:t>，舍女寺原油</a:t>
            </a:r>
            <a:r>
              <a:rPr lang="en-US" altLang="zh-CN"/>
              <a:t>0.89</a:t>
            </a:r>
            <a:r>
              <a:rPr lang="zh-CN" altLang="en-US"/>
              <a:t>，羊三木原油</a:t>
            </a:r>
            <a:r>
              <a:rPr lang="en-US" altLang="zh-CN"/>
              <a:t>0.96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DD4105-9FCD-4C10-9EA4-1BC17850A427}" type="slidenum">
              <a:rPr lang="zh-CN" altLang="en-US" smtClean="0"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88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ABFE-A328-6437-E68B-35AECB20E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733B49-74EF-0C02-E2E5-2673C5E2B7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F59244-6A8B-1A4B-B146-EBD5CAA04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77F0DA-6CDE-FB78-A2B1-7AC5427CC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7FCDC-9E51-42E7-B186-066B46DD1F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9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33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长期注水过程中，注水井在水性上具有较大的变化，油层水淹后表现出测井特征相互重叠。其次，在油田注水开发过程中，由于油层物理性质发生的一系列变化，地层的含油性及油水分布、粘土矿物微观结构、孔隙度、渗透率、地层压力等均会发生明显变化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岩性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大黑简体" panose="02010601030101010101" pitchFamily="2" charset="-122"/>
                <a:sym typeface="+mn-ea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物性好的储层受注水影响大，而岩性细，薄层、非均质性较强的储层受注水影响小</a:t>
            </a:r>
            <a:r>
              <a:rPr lang="zh-CN" altLang="en-US" dirty="0">
                <a:solidFill>
                  <a:srgbClr val="0033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随着油田开发的深入，油藏经历了不同阶段的注水驱替，导致开发中后期地层水性质发生较大变化，影响流体性质及水淹层评价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 descr="中油测井logo-0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328613"/>
            <a:ext cx="166528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CB78-D4ED-41AA-89A3-42DEAB5E43A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 descr="0000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530" y="328294"/>
            <a:ext cx="1665605" cy="452755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 flipV="1">
            <a:off x="2235200" y="983081"/>
            <a:ext cx="9285605" cy="19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08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A8351-75EF-E541-933F-0D0F8D573E61}" type="datetimeFigureOut">
              <a:rPr kumimoji="1" lang="zh-CN" altLang="en-US" smtClean="0"/>
              <a:t>2025/6/25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B8B8-3C68-0C4B-B417-028606C915B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中油测井logo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530" y="328295"/>
            <a:ext cx="1664970" cy="452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7" name="图片 6" descr="0000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530" y="328294"/>
            <a:ext cx="1665605" cy="452755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 flipV="1">
            <a:off x="2235200" y="983081"/>
            <a:ext cx="9285605" cy="19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示, 工程绘图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1" y="4657458"/>
            <a:ext cx="2494306" cy="20032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000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530" y="328294"/>
            <a:ext cx="1665605" cy="452755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V="1">
            <a:off x="2235200" y="983081"/>
            <a:ext cx="9285605" cy="19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1"/>
          <p:cNvSpPr txBox="1"/>
          <p:nvPr userDrawn="1"/>
        </p:nvSpPr>
        <p:spPr>
          <a:xfrm>
            <a:off x="760395" y="6418686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rgbClr val="006E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 新 测 井    服 务 油 气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gradFill>
          <a:gsLst>
            <a:gs pos="32000">
              <a:schemeClr val="accent1">
                <a:lumMod val="20000"/>
                <a:lumOff val="80000"/>
              </a:schemeClr>
            </a:gs>
            <a:gs pos="0">
              <a:srgbClr val="00B2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JI_00010"/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397" t="4489" r="630" b="12645"/>
          <a:stretch>
            <a:fillRect/>
          </a:stretch>
        </p:blipFill>
        <p:spPr>
          <a:xfrm>
            <a:off x="0" y="-635"/>
            <a:ext cx="12191365" cy="6858635"/>
          </a:xfrm>
          <a:prstGeom prst="rect">
            <a:avLst/>
          </a:prstGeom>
        </p:spPr>
      </p:pic>
      <p:pic>
        <p:nvPicPr>
          <p:cNvPr id="3" name="图片 2" descr="0000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530" y="328294"/>
            <a:ext cx="1665605" cy="452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gradFill>
          <a:gsLst>
            <a:gs pos="32000">
              <a:schemeClr val="accent1">
                <a:lumMod val="20000"/>
                <a:lumOff val="80000"/>
              </a:schemeClr>
            </a:gs>
            <a:gs pos="0">
              <a:srgbClr val="00B2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中油测井logo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0530" y="328295"/>
            <a:ext cx="1664970" cy="452755"/>
          </a:xfrm>
          <a:prstGeom prst="rect">
            <a:avLst/>
          </a:prstGeom>
        </p:spPr>
      </p:pic>
      <p:pic>
        <p:nvPicPr>
          <p:cNvPr id="3" name="图片 2" descr="DJI_00010"/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l="397" t="4489" r="630" b="12645"/>
          <a:stretch>
            <a:fillRect/>
          </a:stretch>
        </p:blipFill>
        <p:spPr>
          <a:xfrm>
            <a:off x="0" y="-635"/>
            <a:ext cx="12191365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0" y="6820218"/>
            <a:ext cx="12192318" cy="53977"/>
          </a:xfrm>
          <a:prstGeom prst="rect">
            <a:avLst/>
          </a:prstGeom>
          <a:gradFill rotWithShape="0">
            <a:gsLst>
              <a:gs pos="0">
                <a:srgbClr val="000082"/>
              </a:gs>
              <a:gs pos="10001">
                <a:srgbClr val="66008F"/>
              </a:gs>
              <a:gs pos="35001">
                <a:srgbClr val="BA0066"/>
              </a:gs>
              <a:gs pos="70000">
                <a:srgbClr val="FF0000"/>
              </a:gs>
              <a:gs pos="100000">
                <a:srgbClr val="FF8200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lIns="108826" tIns="54412" rIns="108826" bIns="54412" anchor="ctr"/>
          <a:lstStyle/>
          <a:p>
            <a:pPr>
              <a:defRPr/>
            </a:pPr>
            <a:endParaRPr lang="zh-CN" altLang="zh-CN" sz="1500" b="1" dirty="0">
              <a:solidFill>
                <a:srgbClr val="000000"/>
              </a:solidFill>
              <a:ea typeface="黑体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0" y="773150"/>
            <a:ext cx="12192318" cy="36513"/>
          </a:xfrm>
          <a:prstGeom prst="rect">
            <a:avLst/>
          </a:prstGeom>
          <a:gradFill rotWithShape="0">
            <a:gsLst>
              <a:gs pos="0">
                <a:srgbClr val="FF8200"/>
              </a:gs>
              <a:gs pos="10001">
                <a:srgbClr val="FF0000"/>
              </a:gs>
              <a:gs pos="35001">
                <a:srgbClr val="BA0066"/>
              </a:gs>
              <a:gs pos="70000">
                <a:srgbClr val="66008F"/>
              </a:gs>
              <a:gs pos="100000">
                <a:srgbClr val="000082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lIns="108826" tIns="54412" rIns="108826" bIns="54412" anchor="ctr"/>
          <a:lstStyle/>
          <a:p>
            <a:pPr>
              <a:defRPr/>
            </a:pPr>
            <a:endParaRPr lang="zh-CN" altLang="zh-CN" sz="1300" b="1" dirty="0">
              <a:solidFill>
                <a:srgbClr val="000000"/>
              </a:solidFill>
              <a:ea typeface="黑体" panose="02010600030101010101" charset="-122"/>
              <a:sym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0" y="727110"/>
            <a:ext cx="12192318" cy="14288"/>
          </a:xfrm>
          <a:prstGeom prst="rect">
            <a:avLst/>
          </a:prstGeom>
          <a:gradFill rotWithShape="0">
            <a:gsLst>
              <a:gs pos="0">
                <a:srgbClr val="FF8200"/>
              </a:gs>
              <a:gs pos="10001">
                <a:srgbClr val="FF0000"/>
              </a:gs>
              <a:gs pos="35001">
                <a:srgbClr val="BA0066"/>
              </a:gs>
              <a:gs pos="70000">
                <a:srgbClr val="66008F"/>
              </a:gs>
              <a:gs pos="100000">
                <a:srgbClr val="000082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lIns="108826" tIns="54412" rIns="108826" bIns="54412" anchor="ctr"/>
          <a:lstStyle/>
          <a:p>
            <a:pPr>
              <a:defRPr/>
            </a:pPr>
            <a:endParaRPr lang="zh-CN" altLang="zh-CN" sz="1300" b="1" dirty="0">
              <a:solidFill>
                <a:srgbClr val="000000"/>
              </a:solidFill>
              <a:ea typeface="黑体" panose="02010600030101010101" charset="-122"/>
              <a:sym typeface="Arial" panose="020B0604020202020204" pitchFamily="34" charset="0"/>
            </a:endParaRPr>
          </a:p>
        </p:txBody>
      </p:sp>
      <p:pic>
        <p:nvPicPr>
          <p:cNvPr id="10" name="Picture 3" descr="C:\Users\lenovo\Pictures\图片2.png"/>
          <p:cNvPicPr preferRelativeResize="0">
            <a:picLocks noChangeArrowheads="1"/>
          </p:cNvPicPr>
          <p:nvPr userDrawn="1"/>
        </p:nvPicPr>
        <p:blipFill>
          <a:blip r:embed="rId2" cstate="print"/>
          <a:srcRect r="7828" b="4349"/>
          <a:stretch>
            <a:fillRect/>
          </a:stretch>
        </p:blipFill>
        <p:spPr bwMode="auto">
          <a:xfrm>
            <a:off x="9804656" y="6636058"/>
            <a:ext cx="2404596" cy="23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10152426" y="6626055"/>
            <a:ext cx="1620520" cy="2768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108826" tIns="54412" rIns="108826" bIns="54412">
            <a:spAutoFit/>
          </a:bodyPr>
          <a:lstStyle/>
          <a:p>
            <a:pPr algn="ctr" eaLnBrk="1" hangingPunct="1">
              <a:spcBef>
                <a:spcPts val="120"/>
              </a:spcBef>
              <a:spcAft>
                <a:spcPts val="715"/>
              </a:spcAft>
              <a:defRPr/>
            </a:pPr>
            <a:r>
              <a:rPr lang="zh-CN" altLang="en-US" sz="1100" b="1" dirty="0">
                <a:solidFill>
                  <a:schemeClr val="bg1"/>
                </a:solidFill>
                <a:latin typeface="+mn-ea"/>
                <a:ea typeface="+mn-ea"/>
              </a:rPr>
              <a:t>中国石油大港油田公司</a:t>
            </a:r>
          </a:p>
        </p:txBody>
      </p:sp>
      <p:pic>
        <p:nvPicPr>
          <p:cNvPr id="15" name="图片 1" descr="E:\CNPC-VI手册\中国石油VI基础部分\cnpc透明小.gif"/>
          <p:cNvPicPr>
            <a:picLocks noChangeAspect="1" noChangeArrowheads="1"/>
          </p:cNvPicPr>
          <p:nvPr userDrawn="1"/>
        </p:nvPicPr>
        <p:blipFill>
          <a:blip r:embed="rId3" cstate="print"/>
          <a:srcRect r="2750" b="20450"/>
          <a:stretch>
            <a:fillRect/>
          </a:stretch>
        </p:blipFill>
        <p:spPr bwMode="auto">
          <a:xfrm>
            <a:off x="320266" y="143097"/>
            <a:ext cx="598306" cy="54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6CB78-D4ED-41AA-89A3-42DEAB5E43A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" name="图片 3" descr="0000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530" y="328294"/>
            <a:ext cx="1665605" cy="452755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 flipV="1">
            <a:off x="2235200" y="983081"/>
            <a:ext cx="9285605" cy="19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81B35B01-252E-41E7-9634-5E34DBEB4735}" type="datetime1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72703" y="6255063"/>
            <a:ext cx="28448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/>
          </p:cNvPicPr>
          <p:nvPr userDrawn="1"/>
        </p:nvPicPr>
        <p:blipFill>
          <a:blip r:embed="rId2"/>
          <a:srcRect b="23643"/>
          <a:stretch>
            <a:fillRect/>
          </a:stretch>
        </p:blipFill>
        <p:spPr bwMode="auto">
          <a:xfrm>
            <a:off x="419100" y="385763"/>
            <a:ext cx="85725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连接符 9"/>
          <p:cNvCxnSpPr/>
          <p:nvPr userDrawn="1"/>
        </p:nvCxnSpPr>
        <p:spPr>
          <a:xfrm>
            <a:off x="1285875" y="1209675"/>
            <a:ext cx="10210800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中油测井logo-0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0530" y="328295"/>
            <a:ext cx="1664970" cy="45275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68288" y="303667"/>
            <a:ext cx="682625" cy="658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4" name="矩形 4"/>
          <p:cNvSpPr/>
          <p:nvPr userDrawn="1"/>
        </p:nvSpPr>
        <p:spPr>
          <a:xfrm>
            <a:off x="11665586" y="6455335"/>
            <a:ext cx="431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1A00607-250B-4CD0-A438-CAB4A7EAE1EA}" type="slidenum">
              <a:rPr lang="zh-CN" altLang="en-US" sz="1400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400" dirty="0"/>
          </a:p>
        </p:txBody>
      </p:sp>
      <p:sp>
        <p:nvSpPr>
          <p:cNvPr id="1048585" name="矩形 7"/>
          <p:cNvSpPr>
            <a:spLocks noChangeArrowheads="1"/>
          </p:cNvSpPr>
          <p:nvPr userDrawn="1"/>
        </p:nvSpPr>
        <p:spPr bwMode="auto">
          <a:xfrm flipV="1">
            <a:off x="950913" y="926479"/>
            <a:ext cx="10800000" cy="54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en-US" sz="100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000-0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0530" y="328294"/>
            <a:ext cx="1665605" cy="452755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 flipV="1">
            <a:off x="2235200" y="983081"/>
            <a:ext cx="9285605" cy="19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示, 工程绘图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1" y="4657458"/>
            <a:ext cx="2494306" cy="200326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000-0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0530" y="328294"/>
            <a:ext cx="1665605" cy="452755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V="1">
            <a:off x="2235200" y="983081"/>
            <a:ext cx="9285605" cy="19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文本框 1"/>
          <p:cNvSpPr txBox="1"/>
          <p:nvPr userDrawn="1"/>
        </p:nvSpPr>
        <p:spPr>
          <a:xfrm>
            <a:off x="760395" y="6418686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rgbClr val="006E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 新 测 井    服 务 油 气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 userDrawn="1"/>
        </p:nvCxnSpPr>
        <p:spPr>
          <a:xfrm>
            <a:off x="1816300" y="1123269"/>
            <a:ext cx="10061375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800" y="412115"/>
            <a:ext cx="1289685" cy="638810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gradFill>
          <a:gsLst>
            <a:gs pos="32000">
              <a:schemeClr val="accent1">
                <a:lumMod val="20000"/>
                <a:lumOff val="80000"/>
              </a:schemeClr>
            </a:gs>
            <a:gs pos="0">
              <a:srgbClr val="00B2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JI_00010"/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397" t="4489" r="630" b="12645"/>
          <a:stretch>
            <a:fillRect/>
          </a:stretch>
        </p:blipFill>
        <p:spPr>
          <a:xfrm>
            <a:off x="0" y="-635"/>
            <a:ext cx="12191365" cy="6858635"/>
          </a:xfrm>
          <a:prstGeom prst="rect">
            <a:avLst/>
          </a:prstGeom>
        </p:spPr>
      </p:pic>
      <p:pic>
        <p:nvPicPr>
          <p:cNvPr id="3" name="图片 2" descr="0000-0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0530" y="328294"/>
            <a:ext cx="1665605" cy="45275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 userDrawn="1"/>
        </p:nvSpPr>
        <p:spPr bwMode="auto">
          <a:xfrm>
            <a:off x="0" y="980728"/>
            <a:ext cx="12192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8"/>
            <a:ext cx="10972800" cy="5851525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88845" y="3450716"/>
            <a:ext cx="7814309" cy="513714"/>
          </a:xfrm>
        </p:spPr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1951" y="1054099"/>
            <a:ext cx="10528096" cy="2317115"/>
          </a:xfrm>
        </p:spPr>
        <p:txBody>
          <a:bodyPr lIns="0" tIns="0" rIns="0" bIns="0"/>
          <a:lstStyle>
            <a:lvl1pPr>
              <a:defRPr sz="1600" b="1" i="0">
                <a:solidFill>
                  <a:srgbClr val="0D1D76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17504" y="6403037"/>
            <a:ext cx="270509" cy="260984"/>
          </a:xfrm>
        </p:spPr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254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CB78-D4ED-41AA-89A3-42DEAB5E43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.docx"/><Relationship Id="rId13" Type="http://schemas.openxmlformats.org/officeDocument/2006/relationships/image" Target="../media/image42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12" Type="http://schemas.openxmlformats.org/officeDocument/2006/relationships/image" Target="../media/image4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emf"/><Relationship Id="rId11" Type="http://schemas.openxmlformats.org/officeDocument/2006/relationships/image" Target="../media/image40.emf"/><Relationship Id="rId5" Type="http://schemas.openxmlformats.org/officeDocument/2006/relationships/image" Target="../media/image35.emf"/><Relationship Id="rId10" Type="http://schemas.openxmlformats.org/officeDocument/2006/relationships/image" Target="../media/image39.emf"/><Relationship Id="rId4" Type="http://schemas.openxmlformats.org/officeDocument/2006/relationships/image" Target="../media/image34.emf"/><Relationship Id="rId9" Type="http://schemas.openxmlformats.org/officeDocument/2006/relationships/image" Target="../media/image38.emf"/><Relationship Id="rId1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7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emf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5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98.jpeg"/><Relationship Id="rId5" Type="http://schemas.openxmlformats.org/officeDocument/2006/relationships/image" Target="../media/image114.png"/><Relationship Id="rId10" Type="http://schemas.openxmlformats.org/officeDocument/2006/relationships/image" Target="../media/image97.jpeg"/><Relationship Id="rId4" Type="http://schemas.openxmlformats.org/officeDocument/2006/relationships/customXml" Target="../ink/ink1.xml"/><Relationship Id="rId9" Type="http://schemas.openxmlformats.org/officeDocument/2006/relationships/image" Target="../media/image73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diagramData" Target="../diagrams/data1.xml"/><Relationship Id="rId3" Type="http://schemas.openxmlformats.org/officeDocument/2006/relationships/image" Target="../media/image100.png"/><Relationship Id="rId7" Type="http://schemas.openxmlformats.org/officeDocument/2006/relationships/image" Target="../media/image104.emf"/><Relationship Id="rId12" Type="http://schemas.openxmlformats.org/officeDocument/2006/relationships/image" Target="../media/image109.png"/><Relationship Id="rId17" Type="http://schemas.microsoft.com/office/2007/relationships/diagramDrawing" Target="../diagrams/drawing1.xml"/><Relationship Id="rId2" Type="http://schemas.openxmlformats.org/officeDocument/2006/relationships/image" Target="../media/image99.emf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7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130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32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46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36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3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notesSlide" Target="../notesSlides/notesSlide25.xml"/><Relationship Id="rId5" Type="http://schemas.openxmlformats.org/officeDocument/2006/relationships/tags" Target="../tags/tag20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chart" Target="../charts/char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32.xml"/><Relationship Id="rId7" Type="http://schemas.openxmlformats.org/officeDocument/2006/relationships/image" Target="../media/image14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notesSlide" Target="../notesSlides/notesSlide27.xml"/><Relationship Id="rId10" Type="http://schemas.openxmlformats.org/officeDocument/2006/relationships/image" Target="../media/image14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/>
          <p:nvPr/>
        </p:nvSpPr>
        <p:spPr>
          <a:xfrm>
            <a:off x="0" y="1606550"/>
            <a:ext cx="12192000" cy="100501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套后剩余油测井监测技术</a:t>
            </a:r>
          </a:p>
        </p:txBody>
      </p:sp>
      <p:pic>
        <p:nvPicPr>
          <p:cNvPr id="5" name="图片 4" descr="中油测井logo-0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0530" y="328295"/>
            <a:ext cx="1664970" cy="452755"/>
          </a:xfrm>
          <a:prstGeom prst="rect">
            <a:avLst/>
          </a:prstGeom>
        </p:spPr>
      </p:pic>
      <p:sp>
        <p:nvSpPr>
          <p:cNvPr id="7" name="副标题 4"/>
          <p:cNvSpPr txBox="1"/>
          <p:nvPr/>
        </p:nvSpPr>
        <p:spPr>
          <a:xfrm>
            <a:off x="1451610" y="3607435"/>
            <a:ext cx="3990975" cy="47117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eaLnBrk="1" hangingPunct="1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E29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天津分公司</a:t>
            </a:r>
            <a:r>
              <a:rPr lang="en-GB" altLang="zh-CN" sz="2000" dirty="0">
                <a:solidFill>
                  <a:srgbClr val="0E29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/202</a:t>
            </a:r>
            <a:r>
              <a:rPr lang="en-US" altLang="en-GB" sz="2000" dirty="0">
                <a:solidFill>
                  <a:srgbClr val="0E29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GB" altLang="zh-CN" sz="2000" dirty="0">
                <a:solidFill>
                  <a:srgbClr val="0E29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sz="2000" dirty="0">
                <a:solidFill>
                  <a:srgbClr val="0E29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5588" y="3804910"/>
            <a:ext cx="4233711" cy="694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10"/>
          <p:cNvSpPr/>
          <p:nvPr/>
        </p:nvSpPr>
        <p:spPr>
          <a:xfrm>
            <a:off x="786000" y="984568"/>
            <a:ext cx="10620000" cy="1337945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323253"/>
            </a:prstShdw>
          </a:effectLst>
        </p:spPr>
        <p:txBody>
          <a:bodyPr>
            <a:spAutoFit/>
          </a:bodyPr>
          <a:lstStyle/>
          <a:p>
            <a:pPr indent="0" algn="just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水淹层评价：</a:t>
            </a:r>
            <a:r>
              <a:rPr lang="en-US" altLang="zh-CN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方正黑体简体" panose="02010601030101010101" pitchFamily="2" charset="-122"/>
              </a:rPr>
              <a:t>高含水高采出开发阶段，</a:t>
            </a:r>
            <a:r>
              <a:rPr lang="zh-CN" altLang="en-US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方正黑体简体" panose="02010601030101010101" pitchFamily="2" charset="-122"/>
              </a:rPr>
              <a:t>针对</a:t>
            </a:r>
            <a:r>
              <a:rPr lang="en-US" altLang="zh-CN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油层水淹后岩性、物性、电性及微观孔隙结构等复杂变化</a:t>
            </a:r>
            <a:r>
              <a:rPr lang="zh-CN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开展了不同注入水类型、不同油藏类型下水驱油岩电、相渗、核磁共振等岩石物理配套实验，分析水淹前后储层变化特征。</a:t>
            </a:r>
            <a:r>
              <a:rPr lang="zh-CN" altLang="en-US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形成了三项水淹层评价技术。</a:t>
            </a:r>
            <a:endParaRPr lang="zh-CN" altLang="en-US" b="1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72465" y="2488565"/>
            <a:ext cx="8047990" cy="3874135"/>
            <a:chOff x="1059" y="3919"/>
            <a:chExt cx="12674" cy="6101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39" y="4412"/>
              <a:ext cx="2741" cy="2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2273" name="Rectangle 1"/>
            <p:cNvSpPr>
              <a:spLocks noChangeArrowheads="1"/>
            </p:cNvSpPr>
            <p:nvPr/>
          </p:nvSpPr>
          <p:spPr bwMode="auto">
            <a:xfrm>
              <a:off x="4380" y="3919"/>
              <a:ext cx="3169" cy="33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R="0" lvl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8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alibri" panose="020F0502020204030204" pitchFamily="34" charset="0"/>
                  <a:ea typeface="方正大黑简体" panose="02010601030101010101" pitchFamily="2" charset="-122"/>
                  <a:cs typeface="Times New Roman" panose="02020603050405020304" pitchFamily="18" charset="0"/>
                </a:rPr>
                <a:t>油层水淹后电阻率曲线变化特征</a:t>
              </a:r>
              <a:endParaRPr kumimoji="0" lang="zh-CN" altLang="en-US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方正大黑简体" panose="02010601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726" y="4447"/>
              <a:ext cx="2546" cy="2191"/>
              <a:chOff x="774870" y="734725"/>
              <a:chExt cx="5028179" cy="2317939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81614" y="734725"/>
                <a:ext cx="2304256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504008" y="734725"/>
                <a:ext cx="2293200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" name="Picture 9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081614" y="1958861"/>
                <a:ext cx="2324919" cy="104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4" name="Picture 10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478130" y="1958861"/>
                <a:ext cx="2324919" cy="1093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86" name="TextBox 9"/>
              <p:cNvSpPr txBox="1"/>
              <p:nvPr/>
            </p:nvSpPr>
            <p:spPr>
              <a:xfrm>
                <a:off x="774870" y="1106392"/>
                <a:ext cx="1879930" cy="356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rgbClr val="FF0000"/>
                    </a:solidFill>
                    <a:ea typeface="方正大黑简体" panose="02010601030101010101" pitchFamily="2" charset="-122"/>
                  </a:rPr>
                  <a:t>14</a:t>
                </a:r>
                <a:r>
                  <a:rPr lang="zh-CN" altLang="en-US" sz="800" dirty="0">
                    <a:solidFill>
                      <a:srgbClr val="FF0000"/>
                    </a:solidFill>
                    <a:ea typeface="方正大黑简体" panose="02010601030101010101" pitchFamily="2" charset="-122"/>
                  </a:rPr>
                  <a:t>号样</a:t>
                </a:r>
              </a:p>
            </p:txBody>
          </p:sp>
          <p:sp>
            <p:nvSpPr>
              <p:cNvPr id="87" name="TextBox 10"/>
              <p:cNvSpPr txBox="1"/>
              <p:nvPr/>
            </p:nvSpPr>
            <p:spPr>
              <a:xfrm>
                <a:off x="774870" y="2205032"/>
                <a:ext cx="1759472" cy="356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>
                    <a:solidFill>
                      <a:srgbClr val="FF0000"/>
                    </a:solidFill>
                    <a:ea typeface="方正大黑简体" panose="02010601030101010101" pitchFamily="2" charset="-122"/>
                  </a:rPr>
                  <a:t>32</a:t>
                </a:r>
                <a:r>
                  <a:rPr lang="zh-CN" altLang="en-US" sz="800" dirty="0">
                    <a:solidFill>
                      <a:srgbClr val="FF0000"/>
                    </a:solidFill>
                    <a:ea typeface="方正大黑简体" panose="02010601030101010101" pitchFamily="2" charset="-122"/>
                  </a:rPr>
                  <a:t>号样</a:t>
                </a:r>
              </a:p>
            </p:txBody>
          </p:sp>
        </p:grpSp>
        <p:graphicFrame>
          <p:nvGraphicFramePr>
            <p:cNvPr id="124949" name="Object 21"/>
            <p:cNvGraphicFramePr>
              <a:graphicFrameLocks noChangeAspect="1"/>
            </p:cNvGraphicFramePr>
            <p:nvPr/>
          </p:nvGraphicFramePr>
          <p:xfrm>
            <a:off x="7458" y="7156"/>
            <a:ext cx="3298" cy="28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文档" r:id="rId8" imgW="5081905" imgH="3146425" progId="Word.Document.12">
                    <p:embed/>
                  </p:oleObj>
                </mc:Choice>
                <mc:Fallback>
                  <p:oleObj name="文档" r:id="rId8" imgW="5081905" imgH="3146425" progId="Word.Document.12">
                    <p:embed/>
                    <p:pic>
                      <p:nvPicPr>
                        <p:cNvPr id="0" name="图片 921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458" y="7156"/>
                          <a:ext cx="3298" cy="286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03" y="4393"/>
              <a:ext cx="3362" cy="252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882" y="6592"/>
              <a:ext cx="2312" cy="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800" dirty="0">
                  <a:ln>
                    <a:noFill/>
                  </a:ln>
                  <a:solidFill>
                    <a:srgbClr val="0000FF"/>
                  </a:solidFill>
                  <a:effectLst/>
                  <a:ea typeface="方正大黑简体" panose="02010601030101010101" pitchFamily="2" charset="-122"/>
                  <a:cs typeface="Times New Roman" panose="02020603050405020304" pitchFamily="18" charset="0"/>
                </a:rPr>
                <a:t>不同驱替阶段核磁共振成像 </a:t>
              </a:r>
              <a:endParaRPr lang="zh-CN" altLang="en-US" sz="800" b="1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方正大黑简体" panose="02010601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559" y="3919"/>
              <a:ext cx="3020" cy="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sz="800" dirty="0">
                  <a:ln>
                    <a:noFill/>
                  </a:ln>
                  <a:solidFill>
                    <a:srgbClr val="0000FF"/>
                  </a:solidFill>
                  <a:effectLst/>
                  <a:ea typeface="方正大黑简体" panose="02010601030101010101" pitchFamily="2" charset="-122"/>
                  <a:cs typeface="Times New Roman" panose="02020603050405020304" pitchFamily="18" charset="0"/>
                </a:rPr>
                <a:t>核磁共振成像测试不同驱替阶段T2谱图</a:t>
              </a:r>
              <a:endParaRPr lang="zh-CN" altLang="en-US" sz="800" b="1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方正大黑简体" panose="02010601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1059" y="3919"/>
              <a:ext cx="3070" cy="33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sz="8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ea typeface="方正大黑简体" panose="02010601030101010101" pitchFamily="2" charset="-122"/>
                  <a:cs typeface="Times New Roman" panose="02020603050405020304" pitchFamily="18" charset="0"/>
                </a:rPr>
                <a:t>水淹前后岩心分析孔隙度-渗透率交会图</a:t>
              </a:r>
              <a:endParaRPr kumimoji="0" lang="zh-CN" altLang="en-US" sz="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方正大黑简体" panose="02010601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9" y="7141"/>
              <a:ext cx="2741" cy="2730"/>
            </a:xfrm>
            <a:prstGeom prst="rect">
              <a:avLst/>
            </a:prstGeom>
          </p:spPr>
        </p:pic>
        <p:sp>
          <p:nvSpPr>
            <p:cNvPr id="57" name="TextBox 12"/>
            <p:cNvSpPr txBox="1"/>
            <p:nvPr/>
          </p:nvSpPr>
          <p:spPr>
            <a:xfrm>
              <a:off x="1457" y="9145"/>
              <a:ext cx="1192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ea typeface="方正大黑简体" panose="02010601030101010101" pitchFamily="2" charset="-122"/>
                </a:rPr>
                <a:t>港新</a:t>
              </a:r>
              <a:r>
                <a:rPr lang="en-US" altLang="zh-CN" sz="800" dirty="0">
                  <a:ea typeface="方正大黑简体" panose="02010601030101010101" pitchFamily="2" charset="-122"/>
                </a:rPr>
                <a:t>4-23</a:t>
              </a:r>
            </a:p>
          </p:txBody>
        </p:sp>
        <p:sp>
          <p:nvSpPr>
            <p:cNvPr id="58" name="TextBox 2"/>
            <p:cNvSpPr txBox="1"/>
            <p:nvPr/>
          </p:nvSpPr>
          <p:spPr>
            <a:xfrm>
              <a:off x="1457" y="8239"/>
              <a:ext cx="847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ea typeface="方正大黑简体" panose="02010601030101010101" pitchFamily="2" charset="-122"/>
                </a:rPr>
                <a:t>东检</a:t>
              </a:r>
              <a:r>
                <a:rPr lang="en-US" altLang="zh-CN" sz="800" dirty="0">
                  <a:ea typeface="方正大黑简体" panose="02010601030101010101" pitchFamily="2" charset="-122"/>
                </a:rPr>
                <a:t>3</a:t>
              </a:r>
            </a:p>
          </p:txBody>
        </p:sp>
        <p:sp>
          <p:nvSpPr>
            <p:cNvPr id="59" name="TextBox 23"/>
            <p:cNvSpPr txBox="1"/>
            <p:nvPr/>
          </p:nvSpPr>
          <p:spPr>
            <a:xfrm>
              <a:off x="1457" y="7142"/>
              <a:ext cx="847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ea typeface="方正大黑简体" panose="02010601030101010101" pitchFamily="2" charset="-122"/>
                </a:rPr>
                <a:t>港</a:t>
              </a:r>
              <a:r>
                <a:rPr lang="en-US" altLang="zh-CN" sz="800" dirty="0">
                  <a:ea typeface="方正大黑简体" panose="02010601030101010101" pitchFamily="2" charset="-122"/>
                </a:rPr>
                <a:t>205</a:t>
              </a:r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53" y="7037"/>
              <a:ext cx="3429" cy="2834"/>
            </a:xfrm>
            <a:prstGeom prst="rect">
              <a:avLst/>
            </a:prstGeom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59" y="4447"/>
              <a:ext cx="3274" cy="5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文本框 61"/>
            <p:cNvSpPr txBox="1"/>
            <p:nvPr/>
          </p:nvSpPr>
          <p:spPr>
            <a:xfrm>
              <a:off x="10756" y="3919"/>
              <a:ext cx="2846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sz="800" dirty="0">
                  <a:ln>
                    <a:noFill/>
                  </a:ln>
                  <a:solidFill>
                    <a:srgbClr val="0000FF"/>
                  </a:solidFill>
                  <a:effectLst/>
                  <a:ea typeface="方正大黑简体" panose="02010601030101010101" pitchFamily="2" charset="-122"/>
                  <a:cs typeface="Times New Roman" panose="02020603050405020304" pitchFamily="18" charset="0"/>
                  <a:sym typeface="+mn-ea"/>
                </a:rPr>
                <a:t>水淹层核磁共振测井响应图</a:t>
              </a:r>
              <a:endParaRPr lang="zh-CN" altLang="en-US" sz="800" dirty="0">
                <a:ln>
                  <a:noFill/>
                </a:ln>
                <a:solidFill>
                  <a:srgbClr val="0000FF"/>
                </a:solidFill>
                <a:effectLst/>
                <a:ea typeface="方正大黑简体" panose="02010601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8867140" y="2468880"/>
            <a:ext cx="2648585" cy="198691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195" tIns="36195" rIns="36195" bIns="36195">
            <a:noAutofit/>
          </a:bodyPr>
          <a:lstStyle/>
          <a:p>
            <a:pPr indent="-179705" eaLnBrk="0" fontAlgn="auto" hangingPunct="0">
              <a:lnSpc>
                <a:spcPct val="15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sym typeface="方正大黑简体" panose="02010601030101010101" pitchFamily="2" charset="-122"/>
              </a:rPr>
              <a:t>基于岩石物理实验分析的水淹层评价技术</a:t>
            </a:r>
          </a:p>
          <a:p>
            <a:pPr indent="-179705" eaLnBrk="0" fontAlgn="auto" hangingPunct="0">
              <a:lnSpc>
                <a:spcPct val="15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sym typeface="方正大黑简体" panose="02010601030101010101" pitchFamily="2" charset="-122"/>
              </a:rPr>
              <a:t>基于储层</a:t>
            </a:r>
            <a:r>
              <a:rPr lang="zh-CN" altLang="en-US" sz="1400" dirty="0">
                <a:solidFill>
                  <a:srgbClr val="C0000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cs typeface="Times New Roman" panose="02020603050405020304" pitchFamily="18" charset="0"/>
                <a:sym typeface="+mn-ea"/>
              </a:rPr>
              <a:t>流动单元的水淹层评价技术</a:t>
            </a:r>
          </a:p>
          <a:p>
            <a:pPr indent="-179705" eaLnBrk="0" fontAlgn="auto" hangingPunct="0">
              <a:lnSpc>
                <a:spcPct val="150000"/>
              </a:lnSpc>
              <a:buFont typeface="Wingdings" panose="05000000000000000000" charset="0"/>
              <a:buChar char="l"/>
              <a:defRPr/>
            </a:pPr>
            <a:r>
              <a:rPr lang="zh-CN" altLang="en-US" sz="1400" dirty="0">
                <a:solidFill>
                  <a:srgbClr val="C0000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sym typeface="方正大黑简体" panose="02010601030101010101" pitchFamily="2" charset="-122"/>
              </a:rPr>
              <a:t>基于多参数</a:t>
            </a:r>
            <a:r>
              <a:rPr lang="zh-CN" altLang="en-US" sz="1400" dirty="0">
                <a:solidFill>
                  <a:srgbClr val="C0000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cs typeface="Times New Roman" panose="02020603050405020304" pitchFamily="18" charset="0"/>
                <a:sym typeface="+mn-ea"/>
              </a:rPr>
              <a:t>图版的水淹级别划分技术</a:t>
            </a:r>
            <a:endParaRPr lang="zh-CN" altLang="en-US" sz="1400" dirty="0">
              <a:solidFill>
                <a:srgbClr val="C00000"/>
              </a:solidFill>
              <a:latin typeface="方正大黑简体" panose="02010601030101010101" pitchFamily="2" charset="-122"/>
              <a:ea typeface="方正大黑简体" panose="02010601030101010101" pitchFamily="2" charset="-122"/>
              <a:sym typeface="方正大黑简体" panose="02010601030101010101" pitchFamily="2" charset="-122"/>
            </a:endParaRPr>
          </a:p>
          <a:p>
            <a:pPr eaLnBrk="0" hangingPunct="0">
              <a:defRPr/>
            </a:pPr>
            <a:endParaRPr lang="zh-CN" altLang="en-US" sz="1400" dirty="0">
              <a:solidFill>
                <a:srgbClr val="C00000"/>
              </a:solidFill>
              <a:latin typeface="方正大黑简体" panose="02010601030101010101" pitchFamily="2" charset="-122"/>
              <a:ea typeface="方正大黑简体" panose="02010601030101010101" pitchFamily="2" charset="-122"/>
              <a:sym typeface="方正大黑简体" panose="0201060103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867140" y="4620260"/>
            <a:ext cx="2617470" cy="1619250"/>
            <a:chOff x="11536" y="3988"/>
            <a:chExt cx="5421" cy="3434"/>
          </a:xfrm>
        </p:grpSpPr>
        <p:graphicFrame>
          <p:nvGraphicFramePr>
            <p:cNvPr id="39" name="图表 38"/>
            <p:cNvGraphicFramePr/>
            <p:nvPr/>
          </p:nvGraphicFramePr>
          <p:xfrm>
            <a:off x="11536" y="3988"/>
            <a:ext cx="5421" cy="34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cxnSp>
          <p:nvCxnSpPr>
            <p:cNvPr id="40" name="直接连接符 39"/>
            <p:cNvCxnSpPr/>
            <p:nvPr/>
          </p:nvCxnSpPr>
          <p:spPr>
            <a:xfrm flipV="1">
              <a:off x="14882" y="4676"/>
              <a:ext cx="1047" cy="766"/>
            </a:xfrm>
            <a:prstGeom prst="line">
              <a:avLst/>
            </a:prstGeom>
            <a:ln w="15875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4882" y="5470"/>
              <a:ext cx="1139" cy="217"/>
            </a:xfrm>
            <a:prstGeom prst="line">
              <a:avLst/>
            </a:prstGeom>
            <a:ln w="15875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 flipV="1">
              <a:off x="13965" y="4705"/>
              <a:ext cx="892" cy="719"/>
            </a:xfrm>
            <a:prstGeom prst="line">
              <a:avLst/>
            </a:prstGeom>
            <a:ln w="15875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13510" y="5427"/>
              <a:ext cx="1337" cy="341"/>
            </a:xfrm>
            <a:prstGeom prst="line">
              <a:avLst/>
            </a:prstGeom>
            <a:ln w="15875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14107" y="5449"/>
              <a:ext cx="750" cy="848"/>
            </a:xfrm>
            <a:prstGeom prst="line">
              <a:avLst/>
            </a:prstGeom>
            <a:ln w="15875">
              <a:solidFill>
                <a:srgbClr val="3232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2770" y="4799"/>
              <a:ext cx="931" cy="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/>
                <a:t>油层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 rot="20820000">
              <a:off x="12629" y="5980"/>
              <a:ext cx="1440" cy="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/>
                <a:t>中水淹层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4553" y="6083"/>
              <a:ext cx="1468" cy="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/>
                <a:t>弱水淹层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5627" y="4986"/>
              <a:ext cx="1081" cy="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/>
                <a:t>水层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4178" y="3988"/>
              <a:ext cx="1576" cy="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/>
                <a:t>强水淹层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文本框 3"/>
          <p:cNvSpPr txBox="1"/>
          <p:nvPr/>
        </p:nvSpPr>
        <p:spPr>
          <a:xfrm>
            <a:off x="786000" y="1397000"/>
            <a:ext cx="10620000" cy="101473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508000" algn="just" fontAlgn="auto"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在剩余油饱和度测井评价方面，对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重点区块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剩余油饱和度资料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重新认识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，开展针对油藏特征的多评价方法研究，新老资料对比分析，形成剩余油分布时移规律。</a:t>
            </a:r>
          </a:p>
        </p:txBody>
      </p:sp>
      <p:sp>
        <p:nvSpPr>
          <p:cNvPr id="15384" name="文本框 4"/>
          <p:cNvSpPr txBox="1"/>
          <p:nvPr/>
        </p:nvSpPr>
        <p:spPr>
          <a:xfrm>
            <a:off x="786130" y="1010920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、剩余油饱和度精细评价（生产井）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900430" y="5891530"/>
            <a:ext cx="10542905" cy="55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36195" tIns="36195" rIns="36195" bIns="36195" rtlCol="0">
            <a:spAutoFit/>
          </a:bodyPr>
          <a:lstStyle>
            <a:lvl1pPr marL="269875" indent="-269875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357505" algn="just">
              <a:lnSpc>
                <a:spcPct val="130000"/>
              </a:lnSpc>
              <a:spcBef>
                <a:spcPct val="20000"/>
              </a:spcBef>
              <a:buClr>
                <a:srgbClr val="FF0000"/>
              </a:buClr>
              <a:buSzPct val="200000"/>
              <a:buFontTx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官页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1-1-3H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井采用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RDT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中子寿命和碳氧比双模式，明确储层评价下限，压裂后自喷生产，日产油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12.5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吨，含水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40.3%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白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21-5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井优选实施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RAS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饱和度测井，开展精细评价后，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升级油层、气层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层，补孔后日产油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10.81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吨、日产气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万方，含水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%，增加地质储量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24" r="3602" b="15147"/>
          <a:stretch>
            <a:fillRect/>
          </a:stretch>
        </p:blipFill>
        <p:spPr>
          <a:xfrm>
            <a:off x="7189470" y="4171315"/>
            <a:ext cx="4253865" cy="17329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 l="2094" t="4733" r="49727" b="3676"/>
          <a:stretch>
            <a:fillRect/>
          </a:stretch>
        </p:blipFill>
        <p:spPr>
          <a:xfrm>
            <a:off x="7189470" y="2633980"/>
            <a:ext cx="2124075" cy="1508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5" name="组合 34"/>
          <p:cNvGrpSpPr/>
          <p:nvPr/>
        </p:nvGrpSpPr>
        <p:grpSpPr>
          <a:xfrm>
            <a:off x="9429115" y="2633980"/>
            <a:ext cx="2014220" cy="1498600"/>
            <a:chOff x="3442970" y="5062675"/>
            <a:chExt cx="2357755" cy="143930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2970" y="5062675"/>
              <a:ext cx="2357755" cy="143930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7" name="文本框 36"/>
            <p:cNvSpPr txBox="1"/>
            <p:nvPr/>
          </p:nvSpPr>
          <p:spPr>
            <a:xfrm>
              <a:off x="3672282" y="5130326"/>
              <a:ext cx="783771" cy="190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油气层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721123" y="5130327"/>
              <a:ext cx="906058" cy="190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油水同层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689222" y="5952446"/>
              <a:ext cx="1082916" cy="190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rgbClr val="0100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水层</a:t>
              </a:r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、干层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05510" y="2900045"/>
            <a:ext cx="3003550" cy="2982595"/>
            <a:chOff x="5970398" y="2345565"/>
            <a:chExt cx="10825244" cy="667463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0399" y="4052240"/>
              <a:ext cx="10804474" cy="18400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09792" y="6028451"/>
              <a:ext cx="10785850" cy="299174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0398" y="2345565"/>
              <a:ext cx="10805050" cy="1694269"/>
            </a:xfrm>
            <a:prstGeom prst="rect">
              <a:avLst/>
            </a:prstGeom>
          </p:spPr>
        </p:pic>
      </p:grpSp>
      <p:sp>
        <p:nvSpPr>
          <p:cNvPr id="30" name="矩形 29"/>
          <p:cNvSpPr/>
          <p:nvPr/>
        </p:nvSpPr>
        <p:spPr>
          <a:xfrm>
            <a:off x="900430" y="2548255"/>
            <a:ext cx="317944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0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官页</a:t>
            </a:r>
            <a:r>
              <a:rPr lang="en-US" altLang="zh-CN" sz="1000" b="1" kern="100">
                <a:latin typeface="微软雅黑" panose="020B0503020204020204" pitchFamily="34" charset="-122"/>
                <a:ea typeface="微软雅黑" panose="020B0503020204020204" pitchFamily="34" charset="-122"/>
              </a:rPr>
              <a:t>1-1-3H</a:t>
            </a:r>
            <a:r>
              <a:rPr lang="zh-CN" altLang="en-US" sz="1000" b="1" kern="100">
                <a:latin typeface="微软雅黑" panose="020B0503020204020204" pitchFamily="34" charset="-122"/>
                <a:ea typeface="微软雅黑" panose="020B0503020204020204" pitchFamily="34" charset="-122"/>
              </a:rPr>
              <a:t>井</a:t>
            </a:r>
            <a:r>
              <a:rPr lang="en-US" altLang="zh-CN" sz="1000" b="1" kern="100">
                <a:latin typeface="微软雅黑" panose="020B0503020204020204" pitchFamily="34" charset="-122"/>
                <a:ea typeface="微软雅黑" panose="020B0503020204020204" pitchFamily="34" charset="-122"/>
              </a:rPr>
              <a:t>RDT</a:t>
            </a:r>
            <a:r>
              <a:rPr lang="zh-CN" altLang="en-US" sz="1000" b="1" kern="10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00" b="1" kern="100">
                <a:latin typeface="微软雅黑" panose="020B0503020204020204" pitchFamily="34" charset="-122"/>
                <a:ea typeface="微软雅黑" panose="020B0503020204020204" pitchFamily="34" charset="-122"/>
              </a:rPr>
              <a:t>TNIS</a:t>
            </a:r>
            <a:r>
              <a:rPr lang="zh-CN" altLang="en-US" sz="1000" b="1" kern="100">
                <a:latin typeface="微软雅黑" panose="020B0503020204020204" pitchFamily="34" charset="-122"/>
                <a:ea typeface="微软雅黑" panose="020B0503020204020204" pitchFamily="34" charset="-122"/>
              </a:rPr>
              <a:t>解释成果对比</a:t>
            </a:r>
            <a:endParaRPr lang="zh-CN" altLang="en-US" sz="10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17575" y="3954145"/>
            <a:ext cx="2985135" cy="39433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23925" y="4670425"/>
            <a:ext cx="2985135" cy="31305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3370" y="2900045"/>
            <a:ext cx="2868930" cy="29756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44035" y="2548255"/>
            <a:ext cx="26536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  <a:spcAft>
                <a:spcPts val="0"/>
              </a:spcAft>
            </a:pPr>
            <a:r>
              <a:rPr lang="zh-CN" sz="10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  <a:r>
              <a:rPr lang="en-US" altLang="zh-CN" sz="10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21-5</a:t>
            </a:r>
            <a:r>
              <a:rPr lang="zh-CN" altLang="en-US" sz="10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井</a:t>
            </a:r>
            <a:r>
              <a:rPr lang="en-US" altLang="zh-CN" sz="10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RAS</a:t>
            </a:r>
            <a:r>
              <a:rPr lang="zh-CN" altLang="en-US" sz="10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测井</a:t>
            </a:r>
            <a:r>
              <a:rPr lang="zh-CN" altLang="en-US" sz="1000" b="1" kern="100">
                <a:latin typeface="微软雅黑" panose="020B0503020204020204" pitchFamily="34" charset="-122"/>
                <a:ea typeface="微软雅黑" panose="020B0503020204020204" pitchFamily="34" charset="-122"/>
              </a:rPr>
              <a:t>解释成果对比</a:t>
            </a:r>
            <a:endParaRPr lang="zh-CN" altLang="en-US" sz="1000" b="1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文本框 4"/>
          <p:cNvSpPr txBox="1"/>
          <p:nvPr/>
        </p:nvSpPr>
        <p:spPr>
          <a:xfrm>
            <a:off x="786130" y="1010920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试井资料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精细解释评价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17834" y="2619684"/>
            <a:ext cx="5930890" cy="396359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79465" y="2845435"/>
            <a:ext cx="1320800" cy="3507105"/>
            <a:chOff x="9259" y="4481"/>
            <a:chExt cx="2080" cy="5523"/>
          </a:xfrm>
        </p:grpSpPr>
        <p:sp>
          <p:nvSpPr>
            <p:cNvPr id="22" name="箭头: 下 21"/>
            <p:cNvSpPr/>
            <p:nvPr/>
          </p:nvSpPr>
          <p:spPr>
            <a:xfrm>
              <a:off x="9949" y="5739"/>
              <a:ext cx="701" cy="740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100FE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259" y="4481"/>
              <a:ext cx="2081" cy="10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01985" tIns="101985" rIns="101985" bIns="10198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30000"/>
                </a:lnSpc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试井资料</a:t>
              </a:r>
              <a:br>
                <a:rPr lang="en-US" altLang="zh-CN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储层分类</a:t>
              </a:r>
            </a:p>
          </p:txBody>
        </p:sp>
        <p:sp>
          <p:nvSpPr>
            <p:cNvPr id="25" name="箭头: 下 24"/>
            <p:cNvSpPr/>
            <p:nvPr/>
          </p:nvSpPr>
          <p:spPr>
            <a:xfrm>
              <a:off x="9949" y="7939"/>
              <a:ext cx="701" cy="807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100FE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1955669"/>
                <a:satOff val="100000"/>
                <a:lumOff val="10532"/>
                <a:alphaOff val="0"/>
              </a:schemeClr>
            </a:fillRef>
            <a:effectRef idx="0">
              <a:schemeClr val="accent3">
                <a:tint val="50000"/>
                <a:hueOff val="1955669"/>
                <a:satOff val="100000"/>
                <a:lumOff val="1053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259" y="6681"/>
              <a:ext cx="2081" cy="10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01985" tIns="101985" rIns="101985" bIns="101985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130000"/>
                </a:lnSpc>
                <a:spcAft>
                  <a:spcPts val="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动静联立</a:t>
              </a:r>
              <a:endParaRPr lang="en-US" altLang="zh-CN" sz="1400" b="1" kern="1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lvl="0" indent="0" algn="ctr" defTabSz="800100">
                <a:lnSpc>
                  <a:spcPct val="130000"/>
                </a:lnSpc>
                <a:spcAft>
                  <a:spcPts val="0"/>
                </a:spcAft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试油选层方法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9259" y="8948"/>
              <a:ext cx="2081" cy="10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01985" tIns="101985" rIns="101985" bIns="10198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30000"/>
                </a:lnSpc>
                <a:buNone/>
              </a:pPr>
              <a:r>
                <a:rPr lang="zh-CN" altLang="en-US" sz="1400" b="1" kern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已知静态资料预测储层类型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5826280" y="2364019"/>
            <a:ext cx="5788113" cy="3808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1600" b="1" dirty="0">
                <a:ea typeface="微软雅黑" panose="020B0503020204020204" pitchFamily="34" charset="-122"/>
                <a:sym typeface="Arial" panose="020B0604020202020204" pitchFamily="34" charset="0"/>
              </a:rPr>
              <a:t>动静结合试油选层技术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590790" y="2795905"/>
          <a:ext cx="3812540" cy="693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71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储层类型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Ⅰ型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Ⅱ</a:t>
                      </a:r>
                      <a:r>
                        <a:rPr lang="zh-CN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20204" pitchFamily="34" charset="0"/>
                        </a:rPr>
                        <a:t>采油指数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＜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5m</a:t>
                      </a:r>
                      <a:r>
                        <a:rPr lang="en-US" altLang="zh-CN" sz="1200" b="0" kern="1200" baseline="30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3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/d/MPa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＞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10m</a:t>
                      </a:r>
                      <a:r>
                        <a:rPr lang="en-US" altLang="zh-CN" sz="1200" b="0" kern="1200" baseline="30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3</a:t>
                      </a: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Arial" panose="020B0604020202020204" pitchFamily="34" charset="0"/>
                        </a:rPr>
                        <a:t>/d/MPa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7597140" y="3644265"/>
            <a:ext cx="3808730" cy="1257300"/>
            <a:chOff x="11964" y="5739"/>
            <a:chExt cx="5998" cy="1980"/>
          </a:xfrm>
        </p:grpSpPr>
        <p:pic>
          <p:nvPicPr>
            <p:cNvPr id="19" name="Picture 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5" t="7720" r="4574" b="6256"/>
            <a:stretch>
              <a:fillRect/>
            </a:stretch>
          </p:blipFill>
          <p:spPr bwMode="auto">
            <a:xfrm>
              <a:off x="11964" y="5739"/>
              <a:ext cx="2817" cy="1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7" t="7098" r="6702" b="5058"/>
            <a:stretch>
              <a:fillRect/>
            </a:stretch>
          </p:blipFill>
          <p:spPr bwMode="auto">
            <a:xfrm>
              <a:off x="15040" y="5739"/>
              <a:ext cx="2922" cy="1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文本框 33"/>
          <p:cNvSpPr txBox="1"/>
          <p:nvPr/>
        </p:nvSpPr>
        <p:spPr>
          <a:xfrm>
            <a:off x="7588885" y="4946015"/>
            <a:ext cx="3823335" cy="330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Ⅰ型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储层质心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-0.155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zh-CN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Ⅱ型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储层质心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0.495</a:t>
            </a:r>
          </a:p>
        </p:txBody>
      </p:sp>
      <p:graphicFrame>
        <p:nvGraphicFramePr>
          <p:cNvPr id="36" name="表格 3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586345" y="5321300"/>
          <a:ext cx="381254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保清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108X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储层类型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日产量（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m</a:t>
                      </a:r>
                      <a:r>
                        <a:rPr lang="en-US" altLang="zh-CN" sz="12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3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/d)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预测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Ⅱ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39.17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实际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Ⅱ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36.74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8" name="组合 57"/>
          <p:cNvGrpSpPr/>
          <p:nvPr/>
        </p:nvGrpSpPr>
        <p:grpSpPr>
          <a:xfrm>
            <a:off x="880745" y="2902585"/>
            <a:ext cx="4855210" cy="3463925"/>
            <a:chOff x="847045" y="2220225"/>
            <a:chExt cx="5185071" cy="3721211"/>
          </a:xfrm>
        </p:grpSpPr>
        <p:sp>
          <p:nvSpPr>
            <p:cNvPr id="59" name="任意多边形: 形状 16"/>
            <p:cNvSpPr/>
            <p:nvPr/>
          </p:nvSpPr>
          <p:spPr>
            <a:xfrm>
              <a:off x="2804511" y="3706986"/>
              <a:ext cx="1208069" cy="1027014"/>
            </a:xfrm>
            <a:custGeom>
              <a:avLst/>
              <a:gdLst>
                <a:gd name="connsiteX0" fmla="*/ 0 w 990007"/>
                <a:gd name="connsiteY0" fmla="*/ 420534 h 841067"/>
                <a:gd name="connsiteX1" fmla="*/ 210267 w 990007"/>
                <a:gd name="connsiteY1" fmla="*/ 0 h 841067"/>
                <a:gd name="connsiteX2" fmla="*/ 779740 w 990007"/>
                <a:gd name="connsiteY2" fmla="*/ 0 h 841067"/>
                <a:gd name="connsiteX3" fmla="*/ 990007 w 990007"/>
                <a:gd name="connsiteY3" fmla="*/ 420534 h 841067"/>
                <a:gd name="connsiteX4" fmla="*/ 779740 w 990007"/>
                <a:gd name="connsiteY4" fmla="*/ 841067 h 841067"/>
                <a:gd name="connsiteX5" fmla="*/ 210267 w 990007"/>
                <a:gd name="connsiteY5" fmla="*/ 841067 h 841067"/>
                <a:gd name="connsiteX6" fmla="*/ 0 w 990007"/>
                <a:gd name="connsiteY6" fmla="*/ 420534 h 84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007" h="841067">
                  <a:moveTo>
                    <a:pt x="0" y="420534"/>
                  </a:moveTo>
                  <a:lnTo>
                    <a:pt x="210267" y="0"/>
                  </a:lnTo>
                  <a:lnTo>
                    <a:pt x="779740" y="0"/>
                  </a:lnTo>
                  <a:lnTo>
                    <a:pt x="990007" y="420534"/>
                  </a:lnTo>
                  <a:lnTo>
                    <a:pt x="779740" y="841067"/>
                  </a:lnTo>
                  <a:lnTo>
                    <a:pt x="210267" y="841067"/>
                  </a:lnTo>
                  <a:lnTo>
                    <a:pt x="0" y="420534"/>
                  </a:lnTo>
                  <a:close/>
                </a:path>
              </a:pathLst>
            </a:custGeom>
            <a:solidFill>
              <a:srgbClr val="4472C4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spcFirstLastPara="0" vert="horz" wrap="square" lIns="203390" tIns="180433" rIns="203389" bIns="180433" numCol="1" spcCol="1270" anchor="ctr" anchorCtr="0">
              <a:noAutofit/>
            </a:bodyPr>
            <a:lstStyle/>
            <a:p>
              <a:pPr marL="0" marR="0" lvl="0" indent="0" algn="ctr" defTabSz="889000" eaLnBrk="1" fontAlgn="auto" latinLnBrk="0" hangingPunct="1">
                <a:lnSpc>
                  <a:spcPct val="13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试井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0" marR="0" lvl="0" indent="0" algn="ctr" defTabSz="889000" eaLnBrk="1" fontAlgn="auto" latinLnBrk="0" hangingPunct="1">
                <a:lnSpc>
                  <a:spcPct val="13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技术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847045" y="2403898"/>
              <a:ext cx="1872000" cy="892654"/>
            </a:xfrm>
            <a:prstGeom prst="rect">
              <a:avLst/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5B9BD5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square" lIns="74056" tIns="74056" rIns="74056" bIns="74056" numCol="1" spcCol="1270" anchor="b" anchorCtr="0">
              <a:noAutofit/>
            </a:bodyPr>
            <a:lstStyle/>
            <a:p>
              <a:pPr marL="0" marR="0" lvl="0" indent="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综合考虑邻井、底水、注入  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落实储层压力、物性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区域油气藏综合评价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1081988" y="2220225"/>
              <a:ext cx="1402115" cy="363673"/>
            </a:xfrm>
            <a:prstGeom prst="rect">
              <a:avLst/>
            </a:prstGeom>
            <a:solidFill>
              <a:srgbClr val="4472C4"/>
            </a:solidFill>
            <a:ln w="1905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数值试井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47045" y="3774166"/>
              <a:ext cx="1872000" cy="892654"/>
            </a:xfrm>
            <a:prstGeom prst="rect">
              <a:avLst/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5B9BD5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square" lIns="74056" tIns="74056" rIns="74056" bIns="74056" numCol="1" spcCol="1270" anchor="b" anchorCtr="0">
              <a:noAutofit/>
            </a:bodyPr>
            <a:lstStyle/>
            <a:p>
              <a:pPr marL="0" marR="0" lvl="0" indent="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注水、注气模型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识别注入储层发育程度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优化调驱调剖方案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81988" y="3534095"/>
              <a:ext cx="1402115" cy="363673"/>
            </a:xfrm>
            <a:prstGeom prst="rect">
              <a:avLst/>
            </a:prstGeom>
            <a:solidFill>
              <a:srgbClr val="4472C4"/>
            </a:solidFill>
            <a:ln w="1905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注入压降试井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847045" y="5047165"/>
              <a:ext cx="1872000" cy="892654"/>
            </a:xfrm>
            <a:prstGeom prst="rect">
              <a:avLst/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5B9BD5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square" lIns="74056" tIns="74056" rIns="74056" bIns="74056" numCol="1" spcCol="1270" anchor="b" anchorCtr="0">
              <a:noAutofit/>
            </a:bodyPr>
            <a:lstStyle/>
            <a:p>
              <a:pPr marL="0" marR="0" lvl="0" indent="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回压、等时、修正等时方法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准确评估储层产能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工作制度、管柱优化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81988" y="4865328"/>
              <a:ext cx="1402115" cy="363673"/>
            </a:xfrm>
            <a:prstGeom prst="rect">
              <a:avLst/>
            </a:prstGeom>
            <a:solidFill>
              <a:srgbClr val="4472C4"/>
            </a:solidFill>
            <a:ln w="1905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产能试井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160116" y="2442674"/>
              <a:ext cx="1872000" cy="892654"/>
            </a:xfrm>
            <a:prstGeom prst="rect">
              <a:avLst/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5B9BD5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square" lIns="36195" tIns="74056" rIns="36195" bIns="74056" numCol="1" spcCol="1270" anchor="b" anchorCtr="0">
              <a:noAutofit/>
            </a:bodyPr>
            <a:lstStyle/>
            <a:p>
              <a:pPr marL="0" marR="0" lvl="0" indent="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均质、复合、多层、双孔模型   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储层压力、物性定量评价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措施选层、合理井距优化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4395059" y="2234540"/>
              <a:ext cx="1402115" cy="363673"/>
            </a:xfrm>
            <a:prstGeom prst="rect">
              <a:avLst/>
            </a:prstGeom>
            <a:solidFill>
              <a:srgbClr val="4472C4"/>
            </a:solidFill>
            <a:ln w="1905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压恢试井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160116" y="3774166"/>
              <a:ext cx="1872000" cy="892654"/>
            </a:xfrm>
            <a:prstGeom prst="rect">
              <a:avLst/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5B9BD5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square" lIns="74056" tIns="74056" rIns="74056" bIns="74056" numCol="1" spcCol="1270" anchor="b" anchorCtr="0">
              <a:noAutofit/>
            </a:bodyPr>
            <a:lstStyle/>
            <a:p>
              <a:pPr marL="0" marR="0" lvl="0" indent="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不渗透、恒压、无限大模型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落实储层边界类型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储量计算、扩边评价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4395059" y="3534095"/>
              <a:ext cx="1402115" cy="363673"/>
            </a:xfrm>
            <a:prstGeom prst="rect">
              <a:avLst/>
            </a:prstGeom>
            <a:solidFill>
              <a:srgbClr val="4472C4"/>
            </a:solidFill>
            <a:ln w="1905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探边试井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160116" y="5048782"/>
              <a:ext cx="1872000" cy="892654"/>
            </a:xfrm>
            <a:prstGeom prst="rect">
              <a:avLst/>
            </a:prstGeom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n w="19050" cap="flat" cmpd="sng" algn="ctr">
              <a:solidFill>
                <a:srgbClr val="5B9BD5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square" lIns="74056" tIns="74056" rIns="74056" bIns="74056" numCol="1" spcCol="1270" anchor="b" anchorCtr="0">
              <a:noAutofit/>
            </a:bodyPr>
            <a:lstStyle/>
            <a:p>
              <a:pPr marL="0" marR="0" lvl="0" indent="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干扰、脉冲式试井</a:t>
              </a: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定量评价储层连通性</a:t>
              </a: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marL="171450" marR="0" lvl="0" indent="-171450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p"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建库可行性、注采优化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4395059" y="4865328"/>
              <a:ext cx="1402115" cy="363673"/>
            </a:xfrm>
            <a:prstGeom prst="rect">
              <a:avLst/>
            </a:prstGeom>
            <a:solidFill>
              <a:srgbClr val="4472C4"/>
            </a:solidFill>
            <a:ln w="1905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33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anose="020B0503020204020204" pitchFamily="34" charset="-122"/>
                  <a:sym typeface="Arial" panose="020B0604020202020204" pitchFamily="34" charset="0"/>
                </a:rPr>
                <a:t>干扰试井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2" name="连接符: 肘形 29"/>
            <p:cNvCxnSpPr>
              <a:stCxn id="60" idx="3"/>
              <a:endCxn id="59" idx="1"/>
            </p:cNvCxnSpPr>
            <p:nvPr/>
          </p:nvCxnSpPr>
          <p:spPr>
            <a:xfrm>
              <a:off x="2719045" y="2850225"/>
              <a:ext cx="342047" cy="856761"/>
            </a:xfrm>
            <a:prstGeom prst="bentConnector3">
              <a:avLst>
                <a:gd name="adj1" fmla="val 100447"/>
              </a:avLst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73" name="连接符: 肘形 30"/>
            <p:cNvCxnSpPr>
              <a:stCxn id="66" idx="1"/>
              <a:endCxn id="59" idx="2"/>
            </p:cNvCxnSpPr>
            <p:nvPr/>
          </p:nvCxnSpPr>
          <p:spPr>
            <a:xfrm rot="10800000" flipV="1">
              <a:off x="3756000" y="2889000"/>
              <a:ext cx="404117" cy="817985"/>
            </a:xfrm>
            <a:prstGeom prst="bentConnector3">
              <a:avLst>
                <a:gd name="adj1" fmla="val 97768"/>
              </a:avLst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74" name="连接符: 肘形 31"/>
            <p:cNvCxnSpPr>
              <a:stCxn id="70" idx="1"/>
              <a:endCxn id="59" idx="4"/>
            </p:cNvCxnSpPr>
            <p:nvPr/>
          </p:nvCxnSpPr>
          <p:spPr>
            <a:xfrm rot="10800000">
              <a:off x="3756000" y="4734001"/>
              <a:ext cx="404117" cy="761109"/>
            </a:xfrm>
            <a:prstGeom prst="bentConnector3">
              <a:avLst>
                <a:gd name="adj1" fmla="val 102797"/>
              </a:avLst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75" name="连接符: 肘形 32"/>
            <p:cNvCxnSpPr>
              <a:stCxn id="64" idx="3"/>
              <a:endCxn id="59" idx="5"/>
            </p:cNvCxnSpPr>
            <p:nvPr/>
          </p:nvCxnSpPr>
          <p:spPr>
            <a:xfrm flipV="1">
              <a:off x="2719045" y="4734000"/>
              <a:ext cx="342047" cy="759492"/>
            </a:xfrm>
            <a:prstGeom prst="bentConnector3">
              <a:avLst>
                <a:gd name="adj1" fmla="val 100447"/>
              </a:avLst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76" name="直接连接符 75"/>
            <p:cNvCxnSpPr>
              <a:stCxn id="62" idx="3"/>
              <a:endCxn id="59" idx="0"/>
            </p:cNvCxnSpPr>
            <p:nvPr/>
          </p:nvCxnSpPr>
          <p:spPr>
            <a:xfrm>
              <a:off x="2719045" y="4220493"/>
              <a:ext cx="85466" cy="1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77" name="直接连接符 76"/>
            <p:cNvCxnSpPr>
              <a:stCxn id="59" idx="3"/>
              <a:endCxn id="68" idx="1"/>
            </p:cNvCxnSpPr>
            <p:nvPr/>
          </p:nvCxnSpPr>
          <p:spPr>
            <a:xfrm flipV="1">
              <a:off x="4012580" y="4220493"/>
              <a:ext cx="147536" cy="1"/>
            </a:xfrm>
            <a:prstGeom prst="line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</p:grpSp>
      <p:sp>
        <p:nvSpPr>
          <p:cNvPr id="37" name="矩形 36"/>
          <p:cNvSpPr/>
          <p:nvPr/>
        </p:nvSpPr>
        <p:spPr>
          <a:xfrm>
            <a:off x="786000" y="1379220"/>
            <a:ext cx="1062000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75945" algn="just" fontAlgn="auto">
              <a:lnSpc>
                <a:spcPct val="150000"/>
              </a:lnSpc>
              <a:buClr>
                <a:srgbClr val="C00000"/>
              </a:buClr>
            </a:pPr>
            <a:r>
              <a:rPr lang="zh-CN" altLang="en-US" dirty="0">
                <a:solidFill>
                  <a:schemeClr val="accent4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试井、注采剖面、井间示踪剂等动态监测资料综合应用准确认识油层吸水、压力变化、井组连通情况，评价优势通道、掌握水驱油藏变化规律，对开发过程中注采井生产制度优化、井网调整、注采剖面调整、措施增产方案制定等技术提供有效指导。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5" name="TextBox 4"/>
          <p:cNvSpPr txBox="1"/>
          <p:nvPr/>
        </p:nvSpPr>
        <p:spPr>
          <a:xfrm>
            <a:off x="1296035" y="3642995"/>
            <a:ext cx="4448175" cy="260604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36195" tIns="36195" rIns="36195" bIns="36195">
            <a:noAutofit/>
          </a:bodyPr>
          <a:lstStyle/>
          <a:p>
            <a:pPr indent="0" algn="just" fontAlgn="auto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剩余油高度分散；现有井网水驱储量控制程度低；</a:t>
            </a:r>
          </a:p>
          <a:p>
            <a:pPr indent="0" algn="just" fontAlgn="auto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套损套变导致井网受损；</a:t>
            </a:r>
            <a:endParaRPr lang="en-US" altLang="zh-CN" sz="15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油稠、出砂严重，油水井无法正常生产</a:t>
            </a:r>
            <a:r>
              <a:rPr lang="zh-CN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5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fontAlgn="auto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低产低效井数多，治理难度大</a:t>
            </a:r>
            <a:r>
              <a:rPr lang="zh-CN" altLang="en-US" sz="15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，提高采收率困难；</a:t>
            </a:r>
            <a:endParaRPr lang="en-US" altLang="zh-CN" sz="15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层间差异导致水窜加剧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20502" name="文本框 1"/>
          <p:cNvSpPr txBox="1"/>
          <p:nvPr/>
        </p:nvSpPr>
        <p:spPr>
          <a:xfrm>
            <a:off x="786130" y="2131695"/>
            <a:ext cx="1061910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algn="just" fontAlgn="auto">
              <a:lnSpc>
                <a:spcPct val="150000"/>
              </a:lnSpc>
              <a:buFont typeface="Wingdings" panose="05000000000000000000" pitchFamily="2" charset="2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分析区块动静态资料是为了找出开发老区中的主要问题和矛盾，找到正确的解决方法，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为后续稳产措施起到指导作用。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自来屯孔一段现有注采井网不均匀，层系跨度较大等影响，老井措施成功率低，应用常规油层复查手段解决开发矛盾难度大。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503" name="文本框 2"/>
          <p:cNvSpPr txBox="1"/>
          <p:nvPr/>
        </p:nvSpPr>
        <p:spPr>
          <a:xfrm>
            <a:off x="822514" y="3328726"/>
            <a:ext cx="407670" cy="3277758"/>
          </a:xfrm>
          <a:prstGeom prst="rect">
            <a:avLst/>
          </a:prstGeom>
          <a:noFill/>
          <a:ln w="9525">
            <a:noFill/>
          </a:ln>
        </p:spPr>
        <p:txBody>
          <a:bodyPr vert="wordArtVertRtl" wrap="square" lIns="36195" tIns="0" rIns="36195" bIns="0">
            <a:no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400" b="1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自来屯孔一段主要矛盾</a:t>
            </a:r>
          </a:p>
        </p:txBody>
      </p:sp>
      <p:sp>
        <p:nvSpPr>
          <p:cNvPr id="15384" name="文本框 4"/>
          <p:cNvSpPr txBox="1"/>
          <p:nvPr/>
        </p:nvSpPr>
        <p:spPr>
          <a:xfrm>
            <a:off x="786130" y="1763395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开发矛盾聚焦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85495" y="1094740"/>
            <a:ext cx="10620000" cy="511175"/>
            <a:chOff x="1321" y="3103"/>
            <a:chExt cx="16496" cy="713"/>
          </a:xfrm>
        </p:grpSpPr>
        <p:sp>
          <p:nvSpPr>
            <p:cNvPr id="20" name="燕尾形 19"/>
            <p:cNvSpPr/>
            <p:nvPr/>
          </p:nvSpPr>
          <p:spPr bwMode="auto">
            <a:xfrm>
              <a:off x="6413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燕尾形 20"/>
            <p:cNvSpPr/>
            <p:nvPr/>
          </p:nvSpPr>
          <p:spPr bwMode="auto">
            <a:xfrm>
              <a:off x="3510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燕尾形 21"/>
            <p:cNvSpPr/>
            <p:nvPr/>
          </p:nvSpPr>
          <p:spPr bwMode="auto">
            <a:xfrm>
              <a:off x="9310" y="3175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燕尾形 22"/>
            <p:cNvSpPr/>
            <p:nvPr/>
          </p:nvSpPr>
          <p:spPr bwMode="auto">
            <a:xfrm>
              <a:off x="12425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燕尾形 23"/>
            <p:cNvSpPr/>
            <p:nvPr/>
          </p:nvSpPr>
          <p:spPr bwMode="auto">
            <a:xfrm>
              <a:off x="14525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1321" y="3118"/>
              <a:ext cx="1640" cy="69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精细解释</a:t>
              </a: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7250" y="3103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油藏监测</a:t>
              </a: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10256" y="3118"/>
              <a:ext cx="1637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整体评价</a:t>
              </a: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13259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措施方案</a:t>
              </a:r>
            </a:p>
          </p:txBody>
        </p:sp>
        <p:sp>
          <p:nvSpPr>
            <p:cNvPr id="39" name="圆角矩形 38"/>
            <p:cNvSpPr/>
            <p:nvPr/>
          </p:nvSpPr>
          <p:spPr bwMode="auto">
            <a:xfrm>
              <a:off x="16201" y="3103"/>
              <a:ext cx="1616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现场应用</a:t>
              </a:r>
            </a:p>
          </p:txBody>
        </p:sp>
        <p:sp>
          <p:nvSpPr>
            <p:cNvPr id="40" name="圆角矩形 39"/>
            <p:cNvSpPr/>
            <p:nvPr/>
          </p:nvSpPr>
          <p:spPr bwMode="auto">
            <a:xfrm>
              <a:off x="4244" y="3118"/>
              <a:ext cx="1640" cy="6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综合分析</a:t>
              </a:r>
            </a:p>
          </p:txBody>
        </p:sp>
        <p:sp>
          <p:nvSpPr>
            <p:cNvPr id="42" name="燕尾形 41"/>
            <p:cNvSpPr/>
            <p:nvPr/>
          </p:nvSpPr>
          <p:spPr bwMode="auto">
            <a:xfrm>
              <a:off x="15396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68B7F1-7E35-CD91-88EA-B1DDB0312934}"/>
              </a:ext>
            </a:extLst>
          </p:cNvPr>
          <p:cNvSpPr txBox="1"/>
          <p:nvPr/>
        </p:nvSpPr>
        <p:spPr>
          <a:xfrm>
            <a:off x="6537780" y="3025874"/>
            <a:ext cx="4522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采油三厂合作区块：         自来屯油田自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19-14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区块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4D0058-38B9-777A-0D88-4B440F6B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050" y="3302767"/>
            <a:ext cx="3291927" cy="2165278"/>
          </a:xfrm>
          <a:prstGeom prst="rect">
            <a:avLst/>
          </a:prstGeom>
        </p:spPr>
      </p:pic>
      <p:sp>
        <p:nvSpPr>
          <p:cNvPr id="4" name="矩形 10">
            <a:extLst>
              <a:ext uri="{FF2B5EF4-FFF2-40B4-BE49-F238E27FC236}">
                <a16:creationId xmlns:a16="http://schemas.microsoft.com/office/drawing/2014/main" id="{5D9A4138-9CB8-2468-F435-39E1A2BB9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072" y="3481602"/>
            <a:ext cx="2235711" cy="184001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04" tIns="45702" rIns="91404" bIns="4570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主力油层：枣Ⅳ、</a:t>
            </a:r>
            <a:r>
              <a:rPr lang="en-US" altLang="zh-CN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Ⅴ</a:t>
            </a: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油组</a:t>
            </a:r>
            <a:endParaRPr lang="en-US" altLang="zh-CN" sz="1100" b="1" dirty="0">
              <a:solidFill>
                <a:srgbClr val="00006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油藏埋深：</a:t>
            </a:r>
            <a:r>
              <a:rPr lang="en-US" altLang="zh-CN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1750-2060</a:t>
            </a: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m</a:t>
            </a:r>
            <a:endParaRPr lang="en-US" altLang="zh-CN" sz="1100" b="1" dirty="0">
              <a:solidFill>
                <a:srgbClr val="00006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b="1" dirty="0">
                <a:solidFill>
                  <a:srgbClr val="00206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原油密度：</a:t>
            </a:r>
            <a:r>
              <a:rPr lang="en-US" altLang="zh-CN" sz="1100" b="1" dirty="0">
                <a:solidFill>
                  <a:srgbClr val="00206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  <a:cs typeface="Times New Roman" panose="02020603050405020304" pitchFamily="18" charset="0"/>
                <a:sym typeface="黑体" panose="02010600030101010101" charset="-122"/>
              </a:rPr>
              <a:t>0.9585g/cm</a:t>
            </a:r>
            <a:r>
              <a:rPr lang="en-US" altLang="zh-CN" sz="1100" b="1" baseline="30000" dirty="0">
                <a:solidFill>
                  <a:srgbClr val="00206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  <a:cs typeface="Times New Roman" panose="02020603050405020304" pitchFamily="18" charset="0"/>
                <a:sym typeface="黑体" panose="02010600030101010101" charset="-122"/>
              </a:rPr>
              <a:t>3</a:t>
            </a:r>
            <a:r>
              <a:rPr lang="zh-CN" altLang="en-US" sz="1100" b="1" dirty="0">
                <a:solidFill>
                  <a:srgbClr val="00206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  <a:cs typeface="Times New Roman" panose="02020603050405020304" pitchFamily="18" charset="0"/>
                <a:sym typeface="黑体" panose="02010600030101010101" charset="-122"/>
              </a:rPr>
              <a:t>（</a:t>
            </a:r>
            <a:r>
              <a:rPr lang="en-US" altLang="zh-CN" sz="1100" b="1" dirty="0">
                <a:solidFill>
                  <a:srgbClr val="00206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  <a:cs typeface="Times New Roman" panose="02020603050405020304" pitchFamily="18" charset="0"/>
                <a:sym typeface="黑体" panose="02010600030101010101" charset="-122"/>
              </a:rPr>
              <a:t>20℃</a:t>
            </a:r>
            <a:r>
              <a:rPr lang="zh-CN" altLang="en-US" sz="1100" b="1" dirty="0">
                <a:solidFill>
                  <a:srgbClr val="00206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  <a:cs typeface="Times New Roman" panose="02020603050405020304" pitchFamily="18" charset="0"/>
                <a:sym typeface="黑体" panose="02010600030101010101" charset="-122"/>
              </a:rPr>
              <a:t>）</a:t>
            </a:r>
            <a:endParaRPr lang="zh-CN" altLang="en-US" sz="1100" b="1" dirty="0">
              <a:solidFill>
                <a:srgbClr val="00206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b="1" dirty="0">
                <a:solidFill>
                  <a:srgbClr val="00206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地下原油粘度：</a:t>
            </a:r>
            <a:r>
              <a:rPr lang="en-US" altLang="zh-CN" sz="1100" b="1" dirty="0">
                <a:solidFill>
                  <a:srgbClr val="00206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  <a:cs typeface="Times New Roman" panose="02020603050405020304" pitchFamily="18" charset="0"/>
              </a:rPr>
              <a:t> 306.8</a:t>
            </a:r>
            <a:r>
              <a:rPr lang="zh-CN" altLang="en-US" sz="1100" b="1" dirty="0">
                <a:solidFill>
                  <a:srgbClr val="00206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  <a:cs typeface="Times New Roman" panose="02020603050405020304" pitchFamily="18" charset="0"/>
                <a:sym typeface="黑体" panose="02010600030101010101" charset="-122"/>
              </a:rPr>
              <a:t>mPa.s</a:t>
            </a:r>
            <a:endParaRPr lang="en-US" altLang="zh-CN" sz="1100" b="1" dirty="0">
              <a:solidFill>
                <a:srgbClr val="002060"/>
              </a:solidFill>
              <a:latin typeface="方正大黑简体" panose="02010601030101010101" pitchFamily="65" charset="-122"/>
              <a:ea typeface="方正大黑简体" panose="02010601030101010101" pitchFamily="65" charset="-122"/>
              <a:cs typeface="Times New Roman" panose="02020603050405020304" pitchFamily="18" charset="0"/>
              <a:sym typeface="黑体" panose="02010600030101010101" charset="-122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原始地层压力：</a:t>
            </a:r>
            <a:r>
              <a:rPr lang="en-US" altLang="zh-CN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20.31</a:t>
            </a: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M</a:t>
            </a:r>
            <a:r>
              <a:rPr lang="en-US" altLang="zh-CN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P</a:t>
            </a: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a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平均孔隙度：</a:t>
            </a:r>
            <a:r>
              <a:rPr lang="en-US" altLang="zh-CN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19.9</a:t>
            </a: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%</a:t>
            </a: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zh-CN" altLang="en-US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平均渗透率：</a:t>
            </a:r>
            <a:r>
              <a:rPr lang="en-US" altLang="zh-CN" sz="1100" b="1" dirty="0">
                <a:solidFill>
                  <a:srgbClr val="00006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222.5</a:t>
            </a:r>
            <a:r>
              <a:rPr lang="en-US" altLang="zh-CN" sz="11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65" charset="-122"/>
                <a:ea typeface="方正大黑简体" panose="02010601030101010101" pitchFamily="65" charset="-122"/>
                <a:cs typeface="方正大黑简体" panose="02010601030101010101" pitchFamily="65" charset="-122"/>
                <a:sym typeface="Wingdings 2" panose="05020102010507070707" pitchFamily="18" charset="2"/>
              </a:rPr>
              <a:t></a:t>
            </a:r>
            <a:r>
              <a:rPr lang="el-GR" altLang="zh-CN" sz="11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65" charset="-122"/>
                <a:ea typeface="方正大黑简体" panose="02010601030101010101" pitchFamily="65" charset="-122"/>
                <a:cs typeface="方正大黑简体" panose="02010601030101010101" pitchFamily="65" charset="-122"/>
                <a:sym typeface="Wingdings 2" panose="05020102010507070707" pitchFamily="18" charset="2"/>
              </a:rPr>
              <a:t>10</a:t>
            </a:r>
            <a:r>
              <a:rPr lang="el-GR" altLang="zh-CN" sz="1100" b="1" baseline="30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65" charset="-122"/>
                <a:ea typeface="方正大黑简体" panose="02010601030101010101" pitchFamily="65" charset="-122"/>
                <a:cs typeface="方正大黑简体" panose="02010601030101010101" pitchFamily="65" charset="-122"/>
                <a:sym typeface="Wingdings 2" panose="05020102010507070707" pitchFamily="18" charset="2"/>
              </a:rPr>
              <a:t>-3</a:t>
            </a:r>
            <a:r>
              <a:rPr lang="el-GR" altLang="zh-CN" sz="11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65" charset="-122"/>
                <a:ea typeface="方正大黑简体" panose="02010601030101010101" pitchFamily="65" charset="-122"/>
                <a:cs typeface="方正大黑简体" panose="02010601030101010101" pitchFamily="65" charset="-122"/>
                <a:sym typeface="Wingdings 2" panose="05020102010507070707" pitchFamily="18" charset="2"/>
              </a:rPr>
              <a:t>μ</a:t>
            </a:r>
            <a:r>
              <a:rPr lang="en-US" altLang="zh-CN" sz="11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65" charset="-122"/>
                <a:ea typeface="方正大黑简体" panose="02010601030101010101" pitchFamily="65" charset="-122"/>
                <a:cs typeface="方正大黑简体" panose="02010601030101010101" pitchFamily="65" charset="-122"/>
                <a:sym typeface="Wingdings 2" panose="05020102010507070707" pitchFamily="18" charset="2"/>
              </a:rPr>
              <a:t>m</a:t>
            </a:r>
            <a:r>
              <a:rPr lang="en-US" altLang="zh-CN" sz="1100" b="1" baseline="30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65" charset="-122"/>
                <a:ea typeface="方正大黑简体" panose="02010601030101010101" pitchFamily="65" charset="-122"/>
                <a:cs typeface="方正大黑简体" panose="02010601030101010101" pitchFamily="65" charset="-122"/>
                <a:sym typeface="Wingdings 2" panose="05020102010507070707" pitchFamily="18" charset="2"/>
              </a:rPr>
              <a:t>2</a:t>
            </a:r>
            <a:endParaRPr lang="zh-CN" altLang="en-US" sz="1100" b="1" dirty="0">
              <a:solidFill>
                <a:srgbClr val="00006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36D4C4-7D5A-FD85-13AB-507AB6AD0F49}"/>
              </a:ext>
            </a:extLst>
          </p:cNvPr>
          <p:cNvSpPr txBox="1"/>
          <p:nvPr/>
        </p:nvSpPr>
        <p:spPr>
          <a:xfrm>
            <a:off x="5952077" y="5504815"/>
            <a:ext cx="523693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2060"/>
                </a:solidFill>
                <a:ea typeface="方正大黑简体" panose="02010601030101010101" pitchFamily="65" charset="-122"/>
                <a:sym typeface="+mn-ea"/>
              </a:rPr>
              <a:t>与三厂地质所进行多次交流，落实自</a:t>
            </a:r>
            <a:r>
              <a:rPr lang="en-US" altLang="zh-CN" sz="1400" b="1" dirty="0">
                <a:solidFill>
                  <a:srgbClr val="002060"/>
                </a:solidFill>
                <a:ea typeface="方正大黑简体" panose="02010601030101010101" pitchFamily="65" charset="-122"/>
                <a:sym typeface="+mn-ea"/>
              </a:rPr>
              <a:t>19-14</a:t>
            </a:r>
            <a:r>
              <a:rPr lang="zh-CN" altLang="en-US" sz="1400" b="1" dirty="0">
                <a:solidFill>
                  <a:srgbClr val="002060"/>
                </a:solidFill>
                <a:ea typeface="方正大黑简体" panose="02010601030101010101" pitchFamily="65" charset="-122"/>
                <a:sym typeface="+mn-ea"/>
              </a:rPr>
              <a:t>区块作为合作治理区块，正收集区块相关动静态资料开展分析，结合油藏描述工作要求，编制区块整体治理工作方案。</a:t>
            </a:r>
            <a:endParaRPr lang="zh-CN" altLang="en-US" sz="1400" b="1" dirty="0">
              <a:solidFill>
                <a:srgbClr val="002060"/>
              </a:solidFill>
              <a:ea typeface="方正大黑简体" panose="02010601030101010101" pitchFamily="65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文本框 4"/>
          <p:cNvSpPr txBox="1"/>
          <p:nvPr/>
        </p:nvSpPr>
        <p:spPr>
          <a:xfrm>
            <a:off x="748665" y="1445260"/>
            <a:ext cx="106200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algn="just" fontAlgn="auto">
              <a:lnSpc>
                <a:spcPct val="150000"/>
              </a:lnSpc>
              <a:buFont typeface="Wingdings" panose="05000000000000000000" pitchFamily="2" charset="2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油藏纵向上从连续叠置厚砂型向多夹层厚砂型、单层中厚砂型和多薄互层砂型转变，储层特征更加复杂，需要通过小层精细对比，摸清储层对应关系，完善注采关系，提高动用程度。</a:t>
            </a:r>
          </a:p>
        </p:txBody>
      </p:sp>
      <p:sp>
        <p:nvSpPr>
          <p:cNvPr id="15384" name="文本框 4"/>
          <p:cNvSpPr txBox="1"/>
          <p:nvPr/>
        </p:nvSpPr>
        <p:spPr>
          <a:xfrm>
            <a:off x="786130" y="1019175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小层精细对比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947F99-7B59-9408-BF28-DE9122A4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65" y="4629785"/>
            <a:ext cx="3263900" cy="1698625"/>
          </a:xfrm>
          <a:prstGeom prst="rect">
            <a:avLst/>
          </a:prstGeom>
        </p:spPr>
      </p:pic>
      <p:pic>
        <p:nvPicPr>
          <p:cNvPr id="4" name="图片 44">
            <a:extLst>
              <a:ext uri="{FF2B5EF4-FFF2-40B4-BE49-F238E27FC236}">
                <a16:creationId xmlns:a16="http://schemas.microsoft.com/office/drawing/2014/main" id="{030C0548-E4E6-A270-4551-40D761CF2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6137" r="5717" b="2467"/>
          <a:stretch>
            <a:fillRect/>
          </a:stretch>
        </p:blipFill>
        <p:spPr>
          <a:xfrm>
            <a:off x="7643495" y="2884170"/>
            <a:ext cx="3956050" cy="34582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572631-4737-8974-9529-9128C23A7D84}"/>
              </a:ext>
            </a:extLst>
          </p:cNvPr>
          <p:cNvSpPr txBox="1"/>
          <p:nvPr/>
        </p:nvSpPr>
        <p:spPr>
          <a:xfrm>
            <a:off x="7643495" y="6355715"/>
            <a:ext cx="3923665" cy="163830"/>
          </a:xfrm>
          <a:prstGeom prst="rect">
            <a:avLst/>
          </a:prstGeom>
        </p:spPr>
        <p:txBody>
          <a:bodyPr wrap="square" lIns="71755" tIns="0" rIns="71755" bIns="0">
            <a:noAutofit/>
          </a:bodyPr>
          <a:lstStyle/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孔一段沉积微相单井相柱状图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05E9F7-584E-3CB9-C699-A26B1FBF16C8}"/>
              </a:ext>
            </a:extLst>
          </p:cNvPr>
          <p:cNvSpPr txBox="1"/>
          <p:nvPr/>
        </p:nvSpPr>
        <p:spPr>
          <a:xfrm>
            <a:off x="4237355" y="6355715"/>
            <a:ext cx="3235325" cy="165100"/>
          </a:xfrm>
          <a:prstGeom prst="rect">
            <a:avLst/>
          </a:prstGeom>
        </p:spPr>
        <p:txBody>
          <a:bodyPr wrap="square" lIns="71755" tIns="0" rIns="71755" bIns="0">
            <a:noAutofit/>
          </a:bodyPr>
          <a:lstStyle/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latin typeface="微软雅黑" panose="020B0503020204020204" charset="-122"/>
                <a:ea typeface="微软雅黑" panose="020B0503020204020204" charset="-122"/>
              </a:rPr>
              <a:t>自来屯油田孔一段地层特征简表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753A97-5008-DE6A-F0CD-8BDDBA021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" y="2846705"/>
            <a:ext cx="3328670" cy="210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40FE7B-FDEC-97DB-E5C4-2EF3A54651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" t="5596" r="16228" b="9425"/>
          <a:stretch>
            <a:fillRect/>
          </a:stretch>
        </p:blipFill>
        <p:spPr>
          <a:xfrm>
            <a:off x="748665" y="5010785"/>
            <a:ext cx="3328670" cy="13163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4C46CF-536F-771B-F589-E684CDC96B00}"/>
              </a:ext>
            </a:extLst>
          </p:cNvPr>
          <p:cNvSpPr txBox="1"/>
          <p:nvPr/>
        </p:nvSpPr>
        <p:spPr>
          <a:xfrm>
            <a:off x="757555" y="5010785"/>
            <a:ext cx="202565" cy="184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/>
              <a:t>A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52BFB8-3783-CF8B-1BD1-24B5BEF83AEC}"/>
              </a:ext>
            </a:extLst>
          </p:cNvPr>
          <p:cNvSpPr txBox="1"/>
          <p:nvPr/>
        </p:nvSpPr>
        <p:spPr>
          <a:xfrm>
            <a:off x="3850005" y="5010785"/>
            <a:ext cx="227330" cy="308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/>
              <a:t>A’</a:t>
            </a:r>
            <a:endParaRPr lang="zh-CN" altLang="en-US" sz="12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3EF7E88-EA92-0EE7-273E-747B19F385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24" y="2884170"/>
            <a:ext cx="3263899" cy="1729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1"/>
          <p:cNvSpPr txBox="1"/>
          <p:nvPr/>
        </p:nvSpPr>
        <p:spPr>
          <a:xfrm>
            <a:off x="786000" y="1343025"/>
            <a:ext cx="10620000" cy="9220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pitchFamily="2" charset="2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从点到线再到面的区块注水情况综合分析，明确区块整体注水效果，提升注水波及效率，抑制含水上升，为稳油控水指明方向。</a:t>
            </a:r>
          </a:p>
        </p:txBody>
      </p:sp>
      <p:sp>
        <p:nvSpPr>
          <p:cNvPr id="23555" name="Rectangle 13"/>
          <p:cNvSpPr/>
          <p:nvPr/>
        </p:nvSpPr>
        <p:spPr>
          <a:xfrm>
            <a:off x="880110" y="2326005"/>
            <a:ext cx="4044950" cy="1625600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6195" tIns="36195" rIns="36195" bIns="36195" anchor="ctr">
            <a:noAutofit/>
          </a:bodyPr>
          <a:lstStyle/>
          <a:p>
            <a:pPr eaLnBrk="0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rgbClr val="0000CC"/>
              </a:buClr>
              <a:buFont typeface="Wingdings" panose="05000000000000000000" pitchFamily="2" charset="2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目前现状</a:t>
            </a:r>
            <a:r>
              <a:rPr lang="en-US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rgbClr val="0000CC"/>
              </a:buClr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日常分析中，只停留在单井的油水井动态变化中，未做到动态监测数据的有机结合；</a:t>
            </a:r>
            <a:endParaRPr lang="en-US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eaLnBrk="0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rgbClr val="0000CC"/>
              </a:buClr>
              <a:buChar char="•"/>
            </a:pPr>
            <a:r>
              <a:rPr lang="en-US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目前油田大部分产量靠人工水驱，未实际做到油井出问题，水上找原因；</a:t>
            </a:r>
            <a:endParaRPr lang="en-US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 eaLnBrk="0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rgbClr val="0000CC"/>
              </a:buClr>
              <a:buSzTx/>
              <a:buFontTx/>
              <a:buChar char="•"/>
            </a:pPr>
            <a:r>
              <a:rPr lang="en-US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在注采井组分析中，地质与工程、工艺结合不够紧密。</a:t>
            </a:r>
          </a:p>
        </p:txBody>
      </p:sp>
      <p:sp>
        <p:nvSpPr>
          <p:cNvPr id="23556" name="Text Box 6"/>
          <p:cNvSpPr txBox="1"/>
          <p:nvPr/>
        </p:nvSpPr>
        <p:spPr>
          <a:xfrm>
            <a:off x="8729345" y="4424998"/>
            <a:ext cx="2341563" cy="27559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</a:t>
            </a:r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井注采分析曲线 </a:t>
            </a:r>
          </a:p>
        </p:txBody>
      </p:sp>
      <p:sp>
        <p:nvSpPr>
          <p:cNvPr id="23559" name="Text Box 6"/>
          <p:cNvSpPr txBox="1"/>
          <p:nvPr/>
        </p:nvSpPr>
        <p:spPr>
          <a:xfrm>
            <a:off x="5384483" y="4424998"/>
            <a:ext cx="2341562" cy="27559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</a:t>
            </a:r>
            <a:r>
              <a:rPr 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区块调驱效果图</a:t>
            </a:r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</p:txBody>
      </p:sp>
      <p:sp>
        <p:nvSpPr>
          <p:cNvPr id="15384" name="文本框 4"/>
          <p:cNvSpPr txBox="1"/>
          <p:nvPr/>
        </p:nvSpPr>
        <p:spPr>
          <a:xfrm>
            <a:off x="786130" y="1010920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、生产</a:t>
            </a:r>
            <a:r>
              <a:rPr 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动态分析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30" y="2265045"/>
            <a:ext cx="3054350" cy="2160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975" y="2264410"/>
            <a:ext cx="3028950" cy="2160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" y="4197350"/>
            <a:ext cx="4045585" cy="1984375"/>
          </a:xfrm>
          <a:prstGeom prst="rect">
            <a:avLst/>
          </a:prstGeom>
        </p:spPr>
      </p:pic>
      <p:sp>
        <p:nvSpPr>
          <p:cNvPr id="6" name="Text Box 6"/>
          <p:cNvSpPr txBox="1"/>
          <p:nvPr/>
        </p:nvSpPr>
        <p:spPr>
          <a:xfrm>
            <a:off x="880110" y="6181725"/>
            <a:ext cx="3453130" cy="27559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注采连通性分析示意图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5027930" y="4876800"/>
            <a:ext cx="630936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2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油上出问题、水上找原因”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已经成为注水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油田的共同认识。针对油田围绕以分层注水为中心的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精细注水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，改善油藏纵向</a:t>
            </a:r>
            <a:r>
              <a:rPr lang="zh-CN" altLang="en-US" sz="12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动用程度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高一次井网水驱采收率的井网优化工程，测井公司在精确评价储层、固井质量检测、油套管完整性评价、以及找漏找窜的成像工程测井系列基础上开展了精细注、产剖面监测，剩余油评价的单井及井间测井系列，以及单井和区块的压力测试，对单井注采方案的调整提供有效的依据。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文本框 4"/>
          <p:cNvSpPr txBox="1"/>
          <p:nvPr/>
        </p:nvSpPr>
        <p:spPr>
          <a:xfrm>
            <a:off x="786130" y="1010920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、井间连通性评价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86000" y="1332678"/>
            <a:ext cx="1062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基于干扰试井、数值模拟、井间示踪剂、井间微地震等方法开展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井间连通性评价，为精细刻画单砂体及深化沉积认识提供依据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5" y="4622165"/>
            <a:ext cx="2396490" cy="155130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980" y="4627245"/>
            <a:ext cx="2276475" cy="1546225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786130" y="6197600"/>
            <a:ext cx="23971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单砂体连通剖面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268980" y="6197600"/>
            <a:ext cx="22764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动态连通状况</a:t>
            </a:r>
          </a:p>
        </p:txBody>
      </p:sp>
      <p:grpSp>
        <p:nvGrpSpPr>
          <p:cNvPr id="1073745134" name="组合 1073745133"/>
          <p:cNvGrpSpPr/>
          <p:nvPr/>
        </p:nvGrpSpPr>
        <p:grpSpPr>
          <a:xfrm>
            <a:off x="5877560" y="2165985"/>
            <a:ext cx="2569210" cy="1548130"/>
            <a:chOff x="2402" y="1616"/>
            <a:chExt cx="7439" cy="5246"/>
          </a:xfrm>
        </p:grpSpPr>
        <p:pic>
          <p:nvPicPr>
            <p:cNvPr id="1073745135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2" y="1616"/>
              <a:ext cx="7438" cy="5246"/>
            </a:xfrm>
            <a:prstGeom prst="rect">
              <a:avLst/>
            </a:prstGeom>
            <a:noFill/>
            <a:ln w="28575" cap="flat" cmpd="thickThin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pic>
          <p:nvPicPr>
            <p:cNvPr id="1073745136" name="图片 1073745135" descr="图例说明(XH)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1" y="5767"/>
              <a:ext cx="1290" cy="1094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073745137" name="椭圆 1073745136"/>
            <p:cNvSpPr/>
            <p:nvPr/>
          </p:nvSpPr>
          <p:spPr>
            <a:xfrm>
              <a:off x="6155" y="4466"/>
              <a:ext cx="283" cy="283"/>
            </a:xfrm>
            <a:prstGeom prst="ellipse">
              <a:avLst/>
            </a:prstGeom>
            <a:solidFill>
              <a:srgbClr val="00FF00"/>
            </a:solidFill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3745138" name="椭圆 1073745137"/>
            <p:cNvSpPr/>
            <p:nvPr/>
          </p:nvSpPr>
          <p:spPr>
            <a:xfrm>
              <a:off x="4428" y="3314"/>
              <a:ext cx="255" cy="255"/>
            </a:xfrm>
            <a:prstGeom prst="ellipse">
              <a:avLst/>
            </a:pr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3745139" name="椭圆 1073745138"/>
            <p:cNvSpPr/>
            <p:nvPr/>
          </p:nvSpPr>
          <p:spPr>
            <a:xfrm>
              <a:off x="4701" y="3247"/>
              <a:ext cx="255" cy="255"/>
            </a:xfrm>
            <a:prstGeom prst="ellipse">
              <a:avLst/>
            </a:pr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3745140" name="椭圆 1073745139"/>
            <p:cNvSpPr/>
            <p:nvPr/>
          </p:nvSpPr>
          <p:spPr>
            <a:xfrm>
              <a:off x="4091" y="3705"/>
              <a:ext cx="255" cy="255"/>
            </a:xfrm>
            <a:prstGeom prst="ellipse">
              <a:avLst/>
            </a:pr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3745141" name="椭圆 1073745140"/>
            <p:cNvSpPr/>
            <p:nvPr/>
          </p:nvSpPr>
          <p:spPr>
            <a:xfrm>
              <a:off x="8137" y="3984"/>
              <a:ext cx="255" cy="255"/>
            </a:xfrm>
            <a:prstGeom prst="ellipse">
              <a:avLst/>
            </a:pr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3745142" name="椭圆 1073745141"/>
            <p:cNvSpPr/>
            <p:nvPr/>
          </p:nvSpPr>
          <p:spPr>
            <a:xfrm>
              <a:off x="6379" y="5253"/>
              <a:ext cx="255" cy="255"/>
            </a:xfrm>
            <a:prstGeom prst="ellipse">
              <a:avLst/>
            </a:pr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3745143" name="椭圆 1073745142"/>
            <p:cNvSpPr/>
            <p:nvPr/>
          </p:nvSpPr>
          <p:spPr>
            <a:xfrm>
              <a:off x="4791" y="6415"/>
              <a:ext cx="255" cy="255"/>
            </a:xfrm>
            <a:prstGeom prst="ellipse">
              <a:avLst/>
            </a:pr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073745144" name="图片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3" y="1621"/>
              <a:ext cx="3186" cy="705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073745145" name="椭圆 1073745144"/>
            <p:cNvSpPr/>
            <p:nvPr/>
          </p:nvSpPr>
          <p:spPr>
            <a:xfrm>
              <a:off x="8077" y="3210"/>
              <a:ext cx="255" cy="255"/>
            </a:xfrm>
            <a:prstGeom prst="ellipse">
              <a:avLst/>
            </a:pr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9190" y="2145030"/>
            <a:ext cx="2646680" cy="160845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560" y="4419600"/>
            <a:ext cx="1730375" cy="124523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2" name="文本框 81"/>
          <p:cNvSpPr txBox="1"/>
          <p:nvPr/>
        </p:nvSpPr>
        <p:spPr>
          <a:xfrm>
            <a:off x="5878195" y="3707765"/>
            <a:ext cx="55276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 defTabSz="2667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="" xmlns:wpsdc="http://www.wps.cn/officeDocument/2017/drawingmlCustomData" val="200" checksum="1077528236"/>
                </a:ext>
              </a:extLst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通过对官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46-3-5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注水井组实施示踪剂井间监测，根据示踪剂产出情况计算水线推进速度，绘制水驱方向示意图。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9220" y="4417695"/>
            <a:ext cx="1724660" cy="127000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130" y="2351405"/>
            <a:ext cx="4759325" cy="2099945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9575800" y="4373245"/>
            <a:ext cx="1830070" cy="1306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10000"/>
              </a:lnSpc>
            </a:pPr>
            <a:r>
              <a:rPr lang="zh-CN" altLang="zh-CN" sz="12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风</a:t>
            </a:r>
            <a:r>
              <a:rPr lang="en-US" altLang="zh-CN" sz="12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46-22</a:t>
            </a:r>
            <a:r>
              <a:rPr lang="zh-CN" altLang="zh-CN" sz="12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井是风化店油田枣</a:t>
            </a:r>
            <a:r>
              <a:rPr lang="en-US" altLang="zh-CN" sz="12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89</a:t>
            </a:r>
            <a:r>
              <a:rPr lang="zh-CN" altLang="zh-CN" sz="12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断块一口注水井，通过分组监测，第</a:t>
            </a:r>
            <a:r>
              <a:rPr lang="en-US" altLang="zh-CN" sz="12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2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组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注水前缘在平面上主要向西南和东北方向扩展，波及体积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22.17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</a:t>
            </a:r>
            <a:r>
              <a:rPr lang="en-US" altLang="zh-CN" sz="1200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zh-CN" sz="1200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86" name="表格 85"/>
          <p:cNvGraphicFramePr/>
          <p:nvPr>
            <p:custDataLst>
              <p:tags r:id="rId1"/>
            </p:custDataLst>
          </p:nvPr>
        </p:nvGraphicFramePr>
        <p:xfrm>
          <a:off x="5877560" y="5756275"/>
          <a:ext cx="5527675" cy="653734"/>
        </p:xfrm>
        <a:graphic>
          <a:graphicData uri="http://schemas.openxmlformats.org/drawingml/2006/table">
            <a:tbl>
              <a:tblPr/>
              <a:tblGrid>
                <a:gridCol w="454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27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分组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长度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（米）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半长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（米）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最大宽度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（米）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方位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（度）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高度（垂深）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（米）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垂深范围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（米）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波及面积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r>
                        <a:rPr lang="en-US" altLang="zh-CN" sz="700" baseline="30000"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m</a:t>
                      </a:r>
                      <a:r>
                        <a:rPr lang="en-US" altLang="zh-CN" sz="700" baseline="30000"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波及体积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SRV</a:t>
                      </a: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）（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  <a:r>
                        <a:rPr lang="en-US" altLang="zh-CN" sz="700" baseline="30000"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m</a:t>
                      </a:r>
                      <a:r>
                        <a:rPr lang="en-US" altLang="zh-CN" sz="700" baseline="30000"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对应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层号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对应</a:t>
                      </a:r>
                    </a:p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层位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分组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241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西南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113</a:t>
                      </a: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东北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128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128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49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2605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2625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427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48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53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9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EK2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分组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226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西南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92</a:t>
                      </a: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东北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122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2690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2700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217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22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14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EK2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分组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240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西南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  <a:r>
                        <a:rPr 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东北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2705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2725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271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45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.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18</a:t>
                      </a:r>
                      <a:r>
                        <a:rPr lang="en-US" altLang="zh-CN" sz="7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700">
                          <a:latin typeface="Times New Roman" panose="02020603050405020304"/>
                          <a:ea typeface="Times New Roman" panose="02020603050405020304"/>
                        </a:rPr>
                        <a:t>EK2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7" name="文本框 86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文本框 1"/>
          <p:cNvSpPr txBox="1"/>
          <p:nvPr/>
        </p:nvSpPr>
        <p:spPr>
          <a:xfrm>
            <a:off x="786000" y="1352550"/>
            <a:ext cx="10620000" cy="92202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pitchFamily="2" charset="2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利用单井测压、试井测试等方式，研究区块平面压力分布状况和规律，分析油藏整体压力保持情况，对压力异常点和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压力保持差的情况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进行重点剖析，寻找解决办法。</a:t>
            </a:r>
          </a:p>
        </p:txBody>
      </p:sp>
      <p:graphicFrame>
        <p:nvGraphicFramePr>
          <p:cNvPr id="11" name="表格 10"/>
          <p:cNvGraphicFramePr/>
          <p:nvPr>
            <p:custDataLst>
              <p:tags r:id="rId1"/>
            </p:custDataLst>
          </p:nvPr>
        </p:nvGraphicFramePr>
        <p:xfrm>
          <a:off x="898525" y="4542155"/>
          <a:ext cx="5709920" cy="1823720"/>
        </p:xfrm>
        <a:graphic>
          <a:graphicData uri="http://schemas.openxmlformats.org/drawingml/2006/table">
            <a:tbl>
              <a:tblPr/>
              <a:tblGrid>
                <a:gridCol w="1599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46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　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2011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2012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2014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2015 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 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全区测试井数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 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 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全区压力保持水平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102.63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101.67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99.95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96.3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100.52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加密研究区测试井数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 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 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90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加密研究区</a:t>
                      </a:r>
                    </a:p>
                    <a:p>
                      <a:pPr algn="ctr" fontAlgn="ctr">
                        <a:buNone/>
                      </a:pPr>
                      <a:r>
                        <a:rPr lang="zh-CN" altLang="en-US" sz="1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压力保持水平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114.14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105.16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101.01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94.94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0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98.17</a:t>
                      </a:r>
                    </a:p>
                  </a:txBody>
                  <a:tcPr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657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80" y="4556125"/>
            <a:ext cx="4100195" cy="18288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25658" name="Text Box 6"/>
          <p:cNvSpPr txBox="1"/>
          <p:nvPr/>
        </p:nvSpPr>
        <p:spPr>
          <a:xfrm>
            <a:off x="6989445" y="4206875"/>
            <a:ext cx="4100830" cy="274955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长庆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研究区单井压力保持情况统计表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8525" y="2360295"/>
            <a:ext cx="5709920" cy="1749425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0000CC"/>
              </a:buClr>
              <a:buSzTx/>
              <a:buFont typeface="Wingdings" panose="05000000000000000000" charset="0"/>
              <a:buNone/>
              <a:defRPr/>
            </a:pPr>
            <a:r>
              <a:rPr kumimoji="0" lang="zh-CN" altLang="en-US" sz="1400" b="0" i="0" u="none" strike="noStrike" kern="1200" cap="none" spc="1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大路沟二区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0000CC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400" b="0" i="0" u="none" strike="noStrike" kern="1200" cap="none" spc="1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目前地层压力11.29MPa，压力保持水平98.17%，地层压力整体保持稳定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0000CC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400" b="0" i="0" u="none" strike="noStrike" kern="1200" cap="none" spc="1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平面分布不均，主侧向油井地层压力保持水平差异大（主向109.6%，侧向98.4%）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  <a:buClr>
                <a:srgbClr val="0000CC"/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400" b="0" i="0" u="none" strike="noStrike" kern="1200" cap="none" spc="1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油藏的注水效果不太理想，局部地层压力保持不太好，研究区压力降低的有7口井，单井的地层压力呈下降趋势</a:t>
            </a:r>
          </a:p>
        </p:txBody>
      </p:sp>
      <p:sp>
        <p:nvSpPr>
          <p:cNvPr id="25660" name="Text Box 6"/>
          <p:cNvSpPr txBox="1"/>
          <p:nvPr/>
        </p:nvSpPr>
        <p:spPr>
          <a:xfrm>
            <a:off x="898525" y="4206875"/>
            <a:ext cx="5709285" cy="269240"/>
          </a:xfrm>
          <a:prstGeom prst="rect">
            <a:avLst/>
          </a:prstGeom>
          <a:noFill/>
          <a:ln w="12700">
            <a:noFill/>
          </a:ln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长庆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XX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研究区全区压力保持情况测试表</a:t>
            </a:r>
          </a:p>
        </p:txBody>
      </p:sp>
      <p:sp>
        <p:nvSpPr>
          <p:cNvPr id="25661" name="Text Box 6"/>
          <p:cNvSpPr txBox="1"/>
          <p:nvPr/>
        </p:nvSpPr>
        <p:spPr>
          <a:xfrm>
            <a:off x="6989445" y="2043430"/>
            <a:ext cx="4100830" cy="3124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长庆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研究区2016年压力等值线图 </a:t>
            </a:r>
          </a:p>
        </p:txBody>
      </p:sp>
      <p:pic>
        <p:nvPicPr>
          <p:cNvPr id="25662" name="Picture 69" descr="等值图-1"/>
          <p:cNvPicPr>
            <a:picLocks noChangeAspect="1"/>
          </p:cNvPicPr>
          <p:nvPr/>
        </p:nvPicPr>
        <p:blipFill>
          <a:blip r:embed="rId4"/>
          <a:srcRect l="14012" t="20755" r="21973" b="19992"/>
          <a:stretch>
            <a:fillRect/>
          </a:stretch>
        </p:blipFill>
        <p:spPr>
          <a:xfrm>
            <a:off x="6990080" y="2371090"/>
            <a:ext cx="4100195" cy="176149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384" name="文本框 4"/>
          <p:cNvSpPr txBox="1"/>
          <p:nvPr/>
        </p:nvSpPr>
        <p:spPr>
          <a:xfrm>
            <a:off x="786130" y="1010920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压力保持水平分析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9" name="Rectangle 10"/>
          <p:cNvSpPr/>
          <p:nvPr/>
        </p:nvSpPr>
        <p:spPr>
          <a:xfrm>
            <a:off x="2103010" y="4243795"/>
            <a:ext cx="1861407" cy="276999"/>
          </a:xfrm>
          <a:prstGeom prst="rect">
            <a:avLst/>
          </a:prstGeom>
          <a:noFill/>
          <a:ln w="9525">
            <a:noFill/>
          </a:ln>
          <a:effectLst>
            <a:prstShdw prst="shdw17" dist="17961" dir="2699999">
              <a:srgbClr val="999999"/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自来屯油田自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</a:rPr>
              <a:t>19-14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区块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640" name="Rectangle 13"/>
          <p:cNvSpPr/>
          <p:nvPr/>
        </p:nvSpPr>
        <p:spPr>
          <a:xfrm>
            <a:off x="857250" y="2595245"/>
            <a:ext cx="4352925" cy="1544320"/>
          </a:xfrm>
          <a:prstGeom prst="rect">
            <a:avLst/>
          </a:prstGeom>
          <a:noFill/>
          <a:ln w="9525" cap="flat" cmpd="sng">
            <a:solidFill>
              <a:srgbClr val="0000C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noAutofit/>
          </a:bodyPr>
          <a:lstStyle/>
          <a:p>
            <a:pPr algn="just" eaLnBrk="0" hangingPunct="0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>
                <a:srgbClr val="0000CC"/>
              </a:buClr>
              <a:buFont typeface="Wingdings" panose="05000000000000000000" pitchFamily="2" charset="2"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监测方案设计理念：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采取多井同测和油水井同时监测的设计理念，增强资料录取的及时性，克服动态反应时间不对应，降低分析误差。综合判断注入端、产出端井间注采对应关系，评价平面水驱规律。</a:t>
            </a:r>
          </a:p>
        </p:txBody>
      </p:sp>
      <p:sp>
        <p:nvSpPr>
          <p:cNvPr id="26642" name="文本框 5"/>
          <p:cNvSpPr txBox="1"/>
          <p:nvPr/>
        </p:nvSpPr>
        <p:spPr>
          <a:xfrm>
            <a:off x="786000" y="2032000"/>
            <a:ext cx="10620000" cy="506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57200" fontAlgn="auto">
              <a:lnSpc>
                <a:spcPct val="150000"/>
              </a:lnSpc>
              <a:buFont typeface="Wingdings" panose="05000000000000000000" pitchFamily="2" charset="2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基于区块特点和目前的开发矛盾，研究测试方案的可行性，建立相适应的动态监测方案。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86000" y="1094740"/>
            <a:ext cx="10620000" cy="511175"/>
            <a:chOff x="1321" y="3103"/>
            <a:chExt cx="16496" cy="713"/>
          </a:xfrm>
        </p:grpSpPr>
        <p:sp>
          <p:nvSpPr>
            <p:cNvPr id="20" name="燕尾形 19"/>
            <p:cNvSpPr/>
            <p:nvPr/>
          </p:nvSpPr>
          <p:spPr bwMode="auto">
            <a:xfrm>
              <a:off x="6413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燕尾形 20"/>
            <p:cNvSpPr/>
            <p:nvPr/>
          </p:nvSpPr>
          <p:spPr bwMode="auto">
            <a:xfrm>
              <a:off x="3510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燕尾形 21"/>
            <p:cNvSpPr/>
            <p:nvPr/>
          </p:nvSpPr>
          <p:spPr bwMode="auto">
            <a:xfrm>
              <a:off x="9310" y="3175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燕尾形 22"/>
            <p:cNvSpPr/>
            <p:nvPr/>
          </p:nvSpPr>
          <p:spPr bwMode="auto">
            <a:xfrm>
              <a:off x="12425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燕尾形 23"/>
            <p:cNvSpPr/>
            <p:nvPr/>
          </p:nvSpPr>
          <p:spPr bwMode="auto">
            <a:xfrm>
              <a:off x="14525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1321" y="3118"/>
              <a:ext cx="1640" cy="69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精细解释</a:t>
              </a:r>
            </a:p>
          </p:txBody>
        </p:sp>
        <p:sp>
          <p:nvSpPr>
            <p:cNvPr id="3" name="圆角矩形 2"/>
            <p:cNvSpPr/>
            <p:nvPr/>
          </p:nvSpPr>
          <p:spPr bwMode="auto">
            <a:xfrm>
              <a:off x="7250" y="3103"/>
              <a:ext cx="1640" cy="6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油藏监测</a:t>
              </a:r>
            </a:p>
          </p:txBody>
        </p:sp>
        <p:sp>
          <p:nvSpPr>
            <p:cNvPr id="4" name="圆角矩形 3"/>
            <p:cNvSpPr/>
            <p:nvPr/>
          </p:nvSpPr>
          <p:spPr bwMode="auto">
            <a:xfrm>
              <a:off x="10256" y="3118"/>
              <a:ext cx="1637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整体评价</a:t>
              </a:r>
            </a:p>
          </p:txBody>
        </p:sp>
        <p:sp>
          <p:nvSpPr>
            <p:cNvPr id="5" name="圆角矩形 4"/>
            <p:cNvSpPr/>
            <p:nvPr/>
          </p:nvSpPr>
          <p:spPr bwMode="auto">
            <a:xfrm>
              <a:off x="13259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措施方案</a:t>
              </a:r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16265" y="3103"/>
              <a:ext cx="1552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755" rIns="7175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现场应用</a:t>
              </a: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4244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综合分析</a:t>
              </a:r>
            </a:p>
          </p:txBody>
        </p:sp>
        <p:sp>
          <p:nvSpPr>
            <p:cNvPr id="42" name="燕尾形 41"/>
            <p:cNvSpPr/>
            <p:nvPr/>
          </p:nvSpPr>
          <p:spPr bwMode="auto">
            <a:xfrm>
              <a:off x="15396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0228340"/>
              </p:ext>
            </p:extLst>
          </p:nvPr>
        </p:nvGraphicFramePr>
        <p:xfrm>
          <a:off x="5542915" y="2584450"/>
          <a:ext cx="5862955" cy="39121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0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4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6855">
                <a:tc gridSpan="6">
                  <a:txBody>
                    <a:bodyPr/>
                    <a:lstStyle/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剩余油测试技术适应性分析</a:t>
                      </a:r>
                    </a:p>
                  </a:txBody>
                  <a:tcPr marL="36000" marR="36000" marT="35978" marB="35978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35978" marB="35978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35978" marB="35978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35978" marB="35978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35978" marB="35978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35978" marB="359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测试方法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测井模式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代表仪器</a:t>
                      </a:r>
                    </a:p>
                  </a:txBody>
                  <a:tcPr marL="36000" marR="36000" marT="35978" marB="3597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 rowSpan="3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井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中子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寿命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SIGMA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、剩余油饱和度评价；</a:t>
                      </a:r>
                    </a:p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、测井费用较低。 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、受地层水矿化度影响较大，大于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PPm 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；</a:t>
                      </a:r>
                    </a:p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、受地层孔隙度影响，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10%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以上；</a:t>
                      </a:r>
                    </a:p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、溶解气使得计数率偏低。 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TNIS</a:t>
                      </a:r>
                    </a:p>
                  </a:txBody>
                  <a:tcPr marL="36000" marR="36000" marT="35978" marB="3597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全谱饱和度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SIGMA</a:t>
                      </a:r>
                    </a:p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C/O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活化模式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、测量地层元素；</a:t>
                      </a:r>
                    </a:p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、碳氧比和中子方寿命测井综合应用；</a:t>
                      </a:r>
                    </a:p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、认识地层胶结情况。 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、受地层孔隙度影响较大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，大于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10%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；</a:t>
                      </a:r>
                      <a:r>
                        <a:rPr lang="ko-KR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　 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、碳氧比模式探测深度较浅；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RAS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RDT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EPL</a:t>
                      </a:r>
                    </a:p>
                  </a:txBody>
                  <a:tcPr marL="36000" marR="36000" marT="35978" marB="3597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3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宽能域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氯能谱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氯能谱模式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、测量地层元素；</a:t>
                      </a:r>
                    </a:p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、仪器稳定性高；</a:t>
                      </a:r>
                    </a:p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、含油饱和度求取准确；</a:t>
                      </a:r>
                    </a:p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、求取地层视密度和孔隙度 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、受地层水矿化度影响较大（一般地层水矿化度为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20000-30000mg/L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时油水性质区分度较低）； </a:t>
                      </a:r>
                    </a:p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、耐温耐压不足，耐温</a:t>
                      </a: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120</a:t>
                      </a: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度。</a:t>
                      </a:r>
                      <a:r>
                        <a:rPr lang="ko-KR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　</a:t>
                      </a:r>
                    </a:p>
                  </a:txBody>
                  <a:tcPr marL="36000" marR="36000" marT="35978" marB="35978" anchor="ctr"/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CCFET</a:t>
                      </a:r>
                    </a:p>
                  </a:txBody>
                  <a:tcPr marL="36000" marR="36000" marT="35978" marB="3597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870">
                <a:tc rowSpan="3"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井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间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剩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井间</a:t>
                      </a:r>
                    </a:p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示踪剂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微量物质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分配型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、井间注采连通；</a:t>
                      </a:r>
                    </a:p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、井间（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200-300m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）剩余油相对富集程度；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、剩余油测试精度相对较低。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色谱仪；质谱仪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井间地震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微构造识别</a:t>
                      </a: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电阻率反演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、井间微构造精细刻画；</a:t>
                      </a:r>
                    </a:p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、井间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（</a:t>
                      </a: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200-400m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水驱前缘判断；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剩余油测试精度相对较低。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检波器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7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井间时域电磁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井间流体识别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kumimoji="1"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大规模精细电磁三维正反演；</a:t>
                      </a:r>
                    </a:p>
                    <a:p>
                      <a:pPr lvl="0" eaLnBrk="1" fontAlgn="ctr" hangingPunct="1">
                        <a:lnSpc>
                          <a:spcPct val="90000"/>
                        </a:lnSpc>
                        <a:buNone/>
                      </a:pPr>
                      <a:r>
                        <a:rPr kumimoji="1"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kumimoji="1"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、重磁电震联合反演。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eaLnBrk="0" hangingPunct="0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、曲线迭代，叠加较多，处理周期较长。</a:t>
                      </a: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lnSpc>
                          <a:spcPct val="90000"/>
                        </a:lnSpc>
                        <a:buNone/>
                      </a:pPr>
                      <a:r>
                        <a:rPr kumimoji="1"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大功率多波形发射、低噪声磁传感器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000" marR="36000" marT="35978" marB="35978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384" name="文本框 4"/>
          <p:cNvSpPr txBox="1"/>
          <p:nvPr/>
        </p:nvSpPr>
        <p:spPr>
          <a:xfrm>
            <a:off x="767080" y="1715770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监测方案适应性评价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428953-1245-E700-9A15-3CFE9756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10" y="4520089"/>
            <a:ext cx="3291927" cy="19765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858520" y="2740660"/>
            <a:ext cx="10474960" cy="3569970"/>
            <a:chOff x="1642" y="4246"/>
            <a:chExt cx="16353" cy="5622"/>
          </a:xfrm>
        </p:grpSpPr>
        <p:grpSp>
          <p:nvGrpSpPr>
            <p:cNvPr id="33" name="组合 32"/>
            <p:cNvGrpSpPr/>
            <p:nvPr/>
          </p:nvGrpSpPr>
          <p:grpSpPr>
            <a:xfrm>
              <a:off x="1642" y="4246"/>
              <a:ext cx="3706" cy="5606"/>
              <a:chOff x="1207" y="4246"/>
              <a:chExt cx="3706" cy="5606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207" y="4946"/>
                <a:ext cx="3692" cy="2262"/>
                <a:chOff x="74" y="95"/>
                <a:chExt cx="4978" cy="3462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74" y="95"/>
                  <a:ext cx="4978" cy="3462"/>
                  <a:chOff x="74" y="95"/>
                  <a:chExt cx="4979" cy="3463"/>
                </a:xfrm>
              </p:grpSpPr>
              <p:pic>
                <p:nvPicPr>
                  <p:cNvPr id="15" name="图片 -2147482611"/>
                  <p:cNvPicPr preferRelativeResize="0"/>
                  <p:nvPr/>
                </p:nvPicPr>
                <p:blipFill>
                  <a:blip r:embed="rId3"/>
                  <a:srcRect l="1436" t="2580" r="1625" b="3224"/>
                  <a:stretch>
                    <a:fillRect/>
                  </a:stretch>
                </p:blipFill>
                <p:spPr>
                  <a:xfrm>
                    <a:off x="74" y="95"/>
                    <a:ext cx="4979" cy="346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6" name="Picture 35" descr="x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728" y="2792"/>
                    <a:ext cx="199" cy="2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7" name="Picture 35" descr="x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68" y="1153"/>
                    <a:ext cx="197" cy="2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8" name="Picture 35" descr="x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15" y="2427"/>
                    <a:ext cx="197" cy="2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19" name="Picture 35" descr="x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3" y="1999"/>
                    <a:ext cx="197" cy="2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pic>
                <p:nvPicPr>
                  <p:cNvPr id="20" name="Picture 35" descr="x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90" y="1599"/>
                    <a:ext cx="197" cy="21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pic>
              <p:nvPicPr>
                <p:cNvPr id="14" name="Picture 4" descr="0278_GIF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8" y="1945"/>
                  <a:ext cx="229" cy="2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1" name="矩形: 圆角 20"/>
              <p:cNvSpPr/>
              <p:nvPr/>
            </p:nvSpPr>
            <p:spPr>
              <a:xfrm>
                <a:off x="1221" y="4246"/>
                <a:ext cx="3692" cy="62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井间示踪技术</a:t>
                </a:r>
                <a:endParaRPr lang="zh-CN" altLang="en-US" b="1" dirty="0"/>
              </a:p>
            </p:txBody>
          </p:sp>
          <p:sp>
            <p:nvSpPr>
              <p:cNvPr id="22" name="矩形: 圆角 21"/>
              <p:cNvSpPr/>
              <p:nvPr/>
            </p:nvSpPr>
            <p:spPr>
              <a:xfrm>
                <a:off x="1207" y="7302"/>
                <a:ext cx="3692" cy="2551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泵注，不占井</a:t>
                </a:r>
              </a:p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对产出及工作制度无影响</a:t>
                </a:r>
              </a:p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实施效率高</a:t>
                </a:r>
              </a:p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取样时间可长可短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740" y="4246"/>
              <a:ext cx="3714" cy="5606"/>
              <a:chOff x="5532" y="4246"/>
              <a:chExt cx="3714" cy="5606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5" y="4946"/>
                <a:ext cx="3649" cy="2262"/>
              </a:xfrm>
              <a:prstGeom prst="rect">
                <a:avLst/>
              </a:prstGeom>
            </p:spPr>
          </p:pic>
          <p:sp>
            <p:nvSpPr>
              <p:cNvPr id="23" name="矩形: 圆角 22"/>
              <p:cNvSpPr/>
              <p:nvPr/>
            </p:nvSpPr>
            <p:spPr>
              <a:xfrm>
                <a:off x="5554" y="4246"/>
                <a:ext cx="3692" cy="620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井间地震技术</a:t>
                </a:r>
                <a:endParaRPr lang="zh-CN" altLang="en-US" b="1" dirty="0"/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5532" y="7302"/>
                <a:ext cx="3692" cy="2551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纵向分辨率精度高</a:t>
                </a:r>
              </a:p>
              <a:p>
                <a:pPr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套管井施工、占井周期长</a:t>
                </a:r>
              </a:p>
              <a:p>
                <a:pPr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不同流体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Q</a:t>
                </a: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衰减变化不同</a:t>
                </a:r>
              </a:p>
              <a:p>
                <a:pPr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多属性共同约束下进行流体识别</a:t>
                </a: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9846" y="4246"/>
              <a:ext cx="3724" cy="5607"/>
              <a:chOff x="9951" y="4246"/>
              <a:chExt cx="3724" cy="5607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9954" y="4910"/>
                <a:ext cx="3721" cy="2264"/>
                <a:chOff x="3829377" y="4015825"/>
                <a:chExt cx="4533245" cy="2379909"/>
              </a:xfrm>
            </p:grpSpPr>
            <p:pic>
              <p:nvPicPr>
                <p:cNvPr id="6" name="Picture 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29377" y="4016042"/>
                  <a:ext cx="4533245" cy="23780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" name="矩形 6"/>
                <p:cNvSpPr/>
                <p:nvPr/>
              </p:nvSpPr>
              <p:spPr>
                <a:xfrm>
                  <a:off x="6339930" y="4015825"/>
                  <a:ext cx="2022085" cy="5518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0" algn="ctr" fontAlgn="auto">
                    <a:lnSpc>
                      <a:spcPct val="15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050" b="1" kern="100" dirty="0">
                      <a:latin typeface="Times New Roman" panose="02020603050405020304" pitchFamily="18" charset="0"/>
                    </a:rPr>
                    <a:t>地面检波器</a:t>
                  </a:r>
                  <a:endParaRPr lang="zh-CN" altLang="zh-CN" sz="1050" b="1" kern="1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6341626" y="5392789"/>
                  <a:ext cx="1685949" cy="5518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0" algn="ctr" fontAlgn="auto">
                    <a:lnSpc>
                      <a:spcPct val="15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050" b="1" kern="100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生产层段</a:t>
                  </a:r>
                  <a:endParaRPr lang="zh-CN" altLang="zh-CN" sz="1050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5554240" y="5843865"/>
                  <a:ext cx="2472791" cy="5518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0" algn="ctr" fontAlgn="auto">
                    <a:lnSpc>
                      <a:spcPct val="15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050" b="1" kern="100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anose="02020603050405020304" pitchFamily="18" charset="0"/>
                    </a:rPr>
                    <a:t>微地震事件</a:t>
                  </a:r>
                  <a:endParaRPr lang="zh-CN" altLang="zh-CN" sz="1050" b="1" kern="1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3959716" y="4548901"/>
                  <a:ext cx="1968488" cy="5518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0" algn="ctr" fontAlgn="auto">
                    <a:lnSpc>
                      <a:spcPct val="150000"/>
                    </a:lnSpc>
                    <a:spcAft>
                      <a:spcPts val="0"/>
                    </a:spcAft>
                    <a:defRPr/>
                  </a:pPr>
                  <a:r>
                    <a:rPr lang="zh-CN" altLang="en-US" sz="1050" b="1" kern="100" dirty="0">
                      <a:latin typeface="Times New Roman" panose="02020603050405020304" pitchFamily="18" charset="0"/>
                    </a:rPr>
                    <a:t>前缘范围</a:t>
                  </a:r>
                  <a:endParaRPr lang="zh-CN" altLang="zh-CN" sz="1050" b="1" kern="100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4" name="矩形: 圆角 23"/>
              <p:cNvSpPr/>
              <p:nvPr/>
            </p:nvSpPr>
            <p:spPr>
              <a:xfrm>
                <a:off x="9954" y="4246"/>
                <a:ext cx="3692" cy="620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地面微地震技术</a:t>
                </a:r>
                <a:endParaRPr lang="zh-CN" altLang="en-US" b="1" dirty="0"/>
              </a:p>
            </p:txBody>
          </p:sp>
          <p:sp>
            <p:nvSpPr>
              <p:cNvPr id="28" name="矩形: 圆角 27"/>
              <p:cNvSpPr/>
              <p:nvPr/>
            </p:nvSpPr>
            <p:spPr>
              <a:xfrm>
                <a:off x="9951" y="7302"/>
                <a:ext cx="3692" cy="2551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不占井，对产出及工作制度无影响</a:t>
                </a:r>
              </a:p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监测点范围广、覆盖面大，采样精度高</a:t>
                </a:r>
              </a:p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较长时间监测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3961" y="4246"/>
              <a:ext cx="4034" cy="5622"/>
              <a:chOff x="13961" y="4246"/>
              <a:chExt cx="4034" cy="5622"/>
            </a:xfrm>
          </p:grpSpPr>
          <p:pic>
            <p:nvPicPr>
              <p:cNvPr id="4" name="图片 3" descr="图片 3"/>
              <p:cNvPicPr>
                <a:picLocks noChangeAspect="1"/>
              </p:cNvPicPr>
              <p:nvPr/>
            </p:nvPicPr>
            <p:blipFill>
              <a:blip r:embed="rId8"/>
              <a:srcRect l="7616" t="17512" r="4194" b="14438"/>
              <a:stretch>
                <a:fillRect/>
              </a:stretch>
            </p:blipFill>
            <p:spPr>
              <a:xfrm>
                <a:off x="14013" y="4939"/>
                <a:ext cx="3980" cy="2262"/>
              </a:xfrm>
              <a:prstGeom prst="rect">
                <a:avLst/>
              </a:prstGeom>
              <a:ln w="12700">
                <a:miter lim="400000"/>
                <a:headEnd/>
                <a:tailEnd/>
              </a:ln>
            </p:spPr>
          </p:pic>
          <p:sp>
            <p:nvSpPr>
              <p:cNvPr id="25" name="矩形: 圆角 24"/>
              <p:cNvSpPr/>
              <p:nvPr/>
            </p:nvSpPr>
            <p:spPr>
              <a:xfrm>
                <a:off x="13961" y="4246"/>
                <a:ext cx="4032" cy="620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时域电磁技术</a:t>
                </a:r>
                <a:endParaRPr lang="zh-CN" altLang="en-US" b="1" dirty="0"/>
              </a:p>
            </p:txBody>
          </p:sp>
          <p:sp>
            <p:nvSpPr>
              <p:cNvPr id="29" name="矩形: 圆角 28"/>
              <p:cNvSpPr/>
              <p:nvPr/>
            </p:nvSpPr>
            <p:spPr>
              <a:xfrm>
                <a:off x="14013" y="7317"/>
                <a:ext cx="3982" cy="2551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安全、高效、抗干扰能力强</a:t>
                </a:r>
              </a:p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远程监控，实时传输，适应多种井型</a:t>
                </a:r>
              </a:p>
              <a:p>
                <a:pPr marL="285750" indent="-144145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电阻率及极化率差异明显</a:t>
                </a:r>
              </a:p>
            </p:txBody>
          </p:sp>
        </p:grpSp>
      </p:grpSp>
      <p:sp>
        <p:nvSpPr>
          <p:cNvPr id="27" name="文本框 26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384" name="文本框 4"/>
          <p:cNvSpPr txBox="1"/>
          <p:nvPr/>
        </p:nvSpPr>
        <p:spPr>
          <a:xfrm>
            <a:off x="767080" y="1125220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、平面剩余油监测技术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6000" y="1500724"/>
            <a:ext cx="1062000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612140" algn="just" fontAlgn="auto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基于研究区域油藏单砂体分析、结合井间示踪剂、井间微地震、时域电磁等平面剩余油评价技术解决注采是否对应问题，落实区域剩余油分布。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364990" y="37465"/>
            <a:ext cx="3426460" cy="83631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3200" b="1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前言</a:t>
            </a:r>
          </a:p>
        </p:txBody>
      </p:sp>
      <p:sp>
        <p:nvSpPr>
          <p:cNvPr id="61" name="灯片编号占位符 1"/>
          <p:cNvSpPr>
            <a:spLocks noGrp="1"/>
          </p:cNvSpPr>
          <p:nvPr/>
        </p:nvSpPr>
        <p:spPr>
          <a:xfrm>
            <a:off x="11521877" y="6592396"/>
            <a:ext cx="590550" cy="2000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r"/>
            <a:endParaRPr lang="zh-CN" altLang="en-US" sz="1800" b="1" dirty="0">
              <a:latin typeface="经典中圆简"/>
              <a:ea typeface="经典中圆简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733227" y="1022700"/>
            <a:ext cx="10788650" cy="23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剩余油评价是油田开发中后期油藏管理的主要任务，是实现“控水稳油”开发战略的重要手段。剩余油评价方法主要有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油藏工程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岩心分析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油藏数值模拟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等方法，其中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方法是通过井筒采集地层信息最多、覆盖面最广、采样密度最大、最能实时反映地层条件下各项参数的技术，是监测静态和动态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含油饱和度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的重要手段。运用测井方法确定储集层剩余油饱和度方法，具有直接、真实、精 确、实用性强、成本低、应用广泛等优点。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2290949" y="3517899"/>
          <a:ext cx="8086725" cy="2635330"/>
        </p:xfrm>
        <a:graphic>
          <a:graphicData uri="http://schemas.openxmlformats.org/drawingml/2006/table">
            <a:tbl>
              <a:tblPr/>
              <a:tblGrid>
                <a:gridCol w="1800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2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5380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4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地质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客观反应影响剩余油分布的地质主控因素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忽视油田开发动态对剩余油的影响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en-US" altLang="zh-CN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414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测井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纵向连续测量，方法较为成熟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井筒附近范围内流体响应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14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油藏工程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准确结合油藏开发生产动态，油井井区可信度高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井间实际剩余油分布规律可信度不高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4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岩心分析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测量精确，方法成熟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取心井点处储层及流体响应，数据较少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14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油藏数模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定量评价油藏剩余油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需要准确、完整的油藏和井动态数据</a:t>
                      </a:r>
                      <a:endParaRPr kumimoji="0" lang="zh-CN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1pPr>
                      <a:lvl2pPr marL="457200" indent="-4572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1" fontAlgn="ctr" latinLnBrk="1" hangingPunct="1">
                        <a:spcBef>
                          <a:spcPct val="20000"/>
                        </a:spcBef>
                        <a:defRPr sz="2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1" fontAlgn="ctr" latinLnBrk="1" hangingPunct="1">
                        <a:spcBef>
                          <a:spcPct val="20000"/>
                        </a:spcBef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ctr" latinLnBrk="1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800" b="1" kern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53" marR="91453" marT="45687" marB="4568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9455" y="1029909"/>
            <a:ext cx="8969671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indent="0" fontAlgn="auto">
              <a:lnSpc>
                <a:spcPct val="100000"/>
              </a:lnSpc>
              <a:buFont typeface="Wingdings" panose="05000000000000000000" pitchFamily="2" charset="2"/>
              <a:defRPr sz="20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dirty="0"/>
              <a:t>(2)</a:t>
            </a:r>
            <a:r>
              <a:rPr lang="zh-CN" altLang="en-US" dirty="0"/>
              <a:t>、电磁流体识别探测方法 </a:t>
            </a:r>
            <a:r>
              <a:rPr lang="en-US" altLang="zh-CN" dirty="0"/>
              <a:t>-</a:t>
            </a:r>
            <a:r>
              <a:rPr lang="zh-CN" altLang="en-US" dirty="0"/>
              <a:t>电性源时间域电磁探测方法</a:t>
            </a:r>
            <a:r>
              <a:rPr lang="en-US" altLang="zh-CN" dirty="0"/>
              <a:t> YU</a:t>
            </a:r>
            <a:r>
              <a:rPr lang="en-US" altLang="zh-CN" dirty="0">
                <a:sym typeface="+mn-ea"/>
              </a:rPr>
              <a:t>TEM</a:t>
            </a:r>
            <a:r>
              <a:rPr lang="zh-CN" altLang="en-US" dirty="0"/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0819" y="1430019"/>
            <a:ext cx="10253345" cy="216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大功率（</a:t>
            </a:r>
            <a:r>
              <a:rPr lang="en-US" altLang="zh-CN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200Kw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）、长偏移距电性源（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&gt;4km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）发射（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信号强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）；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过零方波，长时窗（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TD50/</a:t>
            </a:r>
            <a:r>
              <a:rPr lang="en-US" altLang="zh-CN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1-32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），纯</a:t>
            </a:r>
            <a:r>
              <a:rPr lang="zh-CN" altLang="en-US" b="1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二次场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观测（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长周期</a:t>
            </a:r>
            <a:r>
              <a: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建场，场信号分离，探测</a:t>
            </a:r>
            <a:r>
              <a:rPr lang="zh-CN" altLang="en-US" kern="1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深度大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）；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多分量观测（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Ey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Bz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），电阻率和极化率参数（</a:t>
            </a:r>
            <a:r>
              <a: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多参数解释，减少多解性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）；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单一波形长时多次激发（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&gt;100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次），类地震多次叠加，全波形观测（</a:t>
            </a:r>
            <a:r>
              <a:rPr lang="zh-CN" altLang="en-US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信噪比高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从地面到井中（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更接近目标体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5224" y="3925123"/>
            <a:ext cx="5032438" cy="2301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/>
          <p:cNvSpPr/>
          <p:nvPr/>
        </p:nvSpPr>
        <p:spPr>
          <a:xfrm>
            <a:off x="7062948" y="3924858"/>
            <a:ext cx="3440687" cy="2471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CAC23F-6911-A13D-932D-5CBE97BC75CA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355" y="1461138"/>
            <a:ext cx="10958830" cy="1298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 defTabSz="914400" eaLnBrk="1" fontAlgn="auto" latinLnBrk="0" hangingPunct="1">
              <a:lnSpc>
                <a:spcPct val="150000"/>
              </a:lnSpc>
              <a:buClr>
                <a:srgbClr val="FF0000"/>
              </a:buClr>
              <a:buSzTx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以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岩石物理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和实测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时域电磁资料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为基础，融合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地震、测井和地质及油气藏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信息，通过多源地球物理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信息融合模型和岩石物理参数关系模型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，应用</a:t>
            </a:r>
            <a:r>
              <a:rPr kumimoji="1"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多参数约束联合反演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进行储层物性参数的成像与建模，最终实现非均质储层精细描述与流体识别。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9175" t="12872" r="13007" b="7539"/>
          <a:stretch>
            <a:fillRect/>
          </a:stretch>
        </p:blipFill>
        <p:spPr>
          <a:xfrm>
            <a:off x="1630773" y="2964594"/>
            <a:ext cx="3461630" cy="3508644"/>
          </a:xfrm>
          <a:prstGeom prst="rect">
            <a:avLst/>
          </a:prstGeom>
        </p:spPr>
      </p:pic>
      <p:pic>
        <p:nvPicPr>
          <p:cNvPr id="4" name="图片 3" descr="图示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30" y="2964594"/>
            <a:ext cx="3811912" cy="3566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4002" y="1000763"/>
            <a:ext cx="689796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indent="0" fontAlgn="auto">
              <a:lnSpc>
                <a:spcPct val="100000"/>
              </a:lnSpc>
              <a:buFont typeface="Wingdings" panose="05000000000000000000" pitchFamily="2" charset="2"/>
              <a:defRPr sz="20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/>
              <a:t>井</a:t>
            </a:r>
            <a:r>
              <a:rPr lang="zh-CN" altLang="en-US" dirty="0">
                <a:sym typeface="+mn-ea"/>
              </a:rPr>
              <a:t>震电多信息联合油气水流体识别 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 总体思路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EB8649-29DB-6FE1-781D-D3229E1D3470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5844" y="1584526"/>
            <a:ext cx="60466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C00000"/>
                </a:solidFill>
                <a:effectLst>
                  <a:glow rad="1016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时域电磁资料采集</a:t>
            </a:r>
            <a:r>
              <a:rPr lang="en-US" altLang="zh-CN" sz="2000" b="1" dirty="0">
                <a:solidFill>
                  <a:srgbClr val="C00000"/>
                </a:solidFill>
                <a:effectLst>
                  <a:glow rad="101600">
                    <a:schemeClr val="bg1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工作参数及工作量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425" y="1035050"/>
            <a:ext cx="5062716" cy="550616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3935" y="2250768"/>
          <a:ext cx="6632749" cy="3744000"/>
        </p:xfrm>
        <a:graphic>
          <a:graphicData uri="http://schemas.openxmlformats.org/drawingml/2006/table">
            <a:tbl>
              <a:tblPr firstRow="1" firstCol="1" bandRow="1"/>
              <a:tblGrid>
                <a:gridCol w="122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9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000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YUTEM</a:t>
                      </a:r>
                      <a:r>
                        <a:rPr lang="zh-CN" altLang="en-US" sz="2000" b="1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参数及工作量</a:t>
                      </a:r>
                      <a:endParaRPr lang="zh-CN" sz="2000" b="1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发射参数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接收参数及工作量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AB</a:t>
                      </a: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极距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</a:t>
                      </a:r>
                      <a:r>
                        <a:rPr 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Km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采集分量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</a:t>
                      </a: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Hz</a:t>
                      </a: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（有限）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偏移距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3.0-4.3</a:t>
                      </a: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Km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点距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50m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发射波形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TD50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线距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50m</a:t>
                      </a: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/75m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b="0" kern="10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周期</a:t>
                      </a:r>
                      <a:endParaRPr lang="zh-CN" sz="2000" b="0" kern="10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</a:t>
                      </a: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测点数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262</a:t>
                      </a:r>
                      <a:r>
                        <a:rPr lang="zh-CN" sz="20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电流大小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&gt;90A</a:t>
                      </a:r>
                      <a:endParaRPr lang="zh-CN" sz="20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测线</a:t>
                      </a: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</a:t>
                      </a:r>
                      <a:r>
                        <a:rPr 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13.0</a:t>
                      </a: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Km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叠加次数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&gt;200</a:t>
                      </a: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次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覆盖面积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等线" panose="02010600030101010101" charset="-122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2.0</a:t>
                      </a:r>
                      <a:r>
                        <a:rPr lang="zh-CN" altLang="en-US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kern="1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Km</a:t>
                      </a:r>
                      <a:r>
                        <a:rPr lang="en-US" altLang="zh-CN" sz="2000" b="0" kern="100" baseline="300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0" kern="1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76424" y="1020902"/>
            <a:ext cx="6166114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indent="0" fontAlgn="auto">
              <a:lnSpc>
                <a:spcPct val="100000"/>
              </a:lnSpc>
              <a:buFont typeface="Wingdings" panose="05000000000000000000" pitchFamily="2" charset="2"/>
              <a:defRPr sz="20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>
                <a:sym typeface="+mn-ea"/>
              </a:rPr>
              <a:t>阳平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井时域电磁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0E6E63-E3C7-99C7-B322-4B2DB525299C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6424" y="1020902"/>
            <a:ext cx="6166114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 indent="0" fontAlgn="auto">
              <a:lnSpc>
                <a:spcPct val="100000"/>
              </a:lnSpc>
              <a:buFont typeface="Wingdings" panose="05000000000000000000" pitchFamily="2" charset="2"/>
              <a:defRPr sz="20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阳平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井时域电磁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成果分析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5" y="1773288"/>
            <a:ext cx="11650466" cy="52555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F19A778-4ABC-9C55-0ADD-04A1C11D22F6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41291" y="1414913"/>
            <a:ext cx="11634334" cy="5136357"/>
            <a:chOff x="241291" y="1012075"/>
            <a:chExt cx="11634334" cy="553919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8693" y="3928282"/>
              <a:ext cx="5383285" cy="24408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266" y="3915518"/>
              <a:ext cx="5391225" cy="24444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4182" y="1140734"/>
              <a:ext cx="5383285" cy="24408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206" y="1140734"/>
              <a:ext cx="5383285" cy="2440800"/>
            </a:xfrm>
            <a:prstGeom prst="rect">
              <a:avLst/>
            </a:prstGeom>
          </p:spPr>
        </p:pic>
        <p:cxnSp>
          <p:nvCxnSpPr>
            <p:cNvPr id="7" name="直线连接符 16"/>
            <p:cNvCxnSpPr/>
            <p:nvPr/>
          </p:nvCxnSpPr>
          <p:spPr>
            <a:xfrm>
              <a:off x="6026016" y="1012075"/>
              <a:ext cx="0" cy="55391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17"/>
            <p:cNvCxnSpPr/>
            <p:nvPr/>
          </p:nvCxnSpPr>
          <p:spPr>
            <a:xfrm flipH="1">
              <a:off x="241291" y="3728143"/>
              <a:ext cx="11634334" cy="53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047433" y="1184445"/>
              <a:ext cx="1213794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FF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Chang7</a:t>
              </a:r>
              <a:r>
                <a:rPr kumimoji="1" lang="en-US" altLang="zh-CN" baseline="-25000" dirty="0">
                  <a:solidFill>
                    <a:schemeClr val="bg1"/>
                  </a:solidFill>
                </a:rPr>
                <a:t>2-2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183909" y="1184445"/>
              <a:ext cx="1213794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FF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Chang7</a:t>
              </a:r>
              <a:r>
                <a:rPr kumimoji="1" lang="en-US" altLang="zh-CN" baseline="-25000" dirty="0">
                  <a:solidFill>
                    <a:schemeClr val="bg1"/>
                  </a:solidFill>
                </a:rPr>
                <a:t>2-3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83909" y="3915518"/>
              <a:ext cx="1077539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FF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Chang7</a:t>
              </a:r>
              <a:r>
                <a:rPr kumimoji="1" lang="en-US" altLang="zh-CN" baseline="-25000" dirty="0">
                  <a:solidFill>
                    <a:schemeClr val="bg1"/>
                  </a:solidFill>
                </a:rPr>
                <a:t>3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147265" y="4041414"/>
              <a:ext cx="1091966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FF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Chang7</a:t>
              </a:r>
              <a:r>
                <a:rPr kumimoji="1" lang="en-US" altLang="zh-CN" baseline="-25000" dirty="0">
                  <a:solidFill>
                    <a:schemeClr val="bg1"/>
                  </a:solidFill>
                </a:rPr>
                <a:t>2-4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76424" y="1020902"/>
            <a:ext cx="6166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阳平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井时域电磁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成果分析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A72332-D609-C4E0-20E7-2AC8DD3BDFB5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6424" y="1020902"/>
            <a:ext cx="6166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阳平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井时域电磁</a:t>
            </a:r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0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成果分析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8" y="2175547"/>
            <a:ext cx="11858400" cy="40964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25701" y="1413635"/>
            <a:ext cx="1021587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Chang7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层阳平</a:t>
            </a:r>
            <a:r>
              <a:rPr kumimoji="0" lang="en-US" altLang="zh-CN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井水平段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时域电磁反演电阻率和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极化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率剖面图。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77493" y="2256380"/>
            <a:ext cx="877163" cy="369332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电阻率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7493" y="4414885"/>
            <a:ext cx="877163" cy="369332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极化率</a:t>
            </a:r>
          </a:p>
        </p:txBody>
      </p:sp>
      <p:sp>
        <p:nvSpPr>
          <p:cNvPr id="7" name="圆角矩形 1"/>
          <p:cNvSpPr/>
          <p:nvPr/>
        </p:nvSpPr>
        <p:spPr>
          <a:xfrm>
            <a:off x="3194734" y="1940185"/>
            <a:ext cx="8681013" cy="1755242"/>
          </a:xfrm>
          <a:prstGeom prst="round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66817" y="19376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时域电磁勘探范围</a:t>
            </a:r>
          </a:p>
        </p:txBody>
      </p:sp>
      <p:sp>
        <p:nvSpPr>
          <p:cNvPr id="9" name="圆角矩形 6"/>
          <p:cNvSpPr/>
          <p:nvPr/>
        </p:nvSpPr>
        <p:spPr>
          <a:xfrm>
            <a:off x="3194732" y="4059766"/>
            <a:ext cx="8681013" cy="1755242"/>
          </a:xfrm>
          <a:prstGeom prst="round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19218" y="400907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时域电磁勘探范围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305489-3BFA-8980-EE37-069FF509D5D7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9"/>
          <p:cNvSpPr/>
          <p:nvPr/>
        </p:nvSpPr>
        <p:spPr>
          <a:xfrm>
            <a:off x="8947230" y="1128094"/>
            <a:ext cx="659757" cy="53903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9796" y="1030378"/>
            <a:ext cx="7772400" cy="548810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6770" y="1653530"/>
            <a:ext cx="3796496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Chang7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层阳平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井水平段深度范围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2360-3910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时域电磁反演电阻率、极化率和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测井油饱和度对比。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基本认识：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中高阻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中高极化对应高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油饱，剩余油分布可能性大；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、高阻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中低极化对应低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油饱。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0884" y="2573002"/>
            <a:ext cx="141013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反演电阻率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82324" y="3915666"/>
            <a:ext cx="14101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反演极化率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82324" y="1128095"/>
            <a:ext cx="14101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电阻率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20885" y="5219653"/>
            <a:ext cx="14101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油饱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9517DD-F6E2-070B-9D83-2BA35AC319D1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F7237-50A6-1456-D3BA-331BF92CF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C47144E-E7C7-6263-B479-40D2197A10B1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0DCD1D-8C24-10E8-BE16-740803B98CA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9334" y="985520"/>
            <a:ext cx="9053999" cy="27392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CCED39D-F179-95DD-9F47-776EDB6CB1FA}"/>
              </a:ext>
            </a:extLst>
          </p:cNvPr>
          <p:cNvSpPr/>
          <p:nvPr/>
        </p:nvSpPr>
        <p:spPr>
          <a:xfrm>
            <a:off x="0" y="2041035"/>
            <a:ext cx="2896448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defRPr/>
            </a:pPr>
            <a:r>
              <a:rPr kumimoji="0" lang="en-US" altLang="zh-CN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6-10</a:t>
            </a:r>
            <a:r>
              <a:rPr kumimoji="0" lang="zh-CN" altLang="en-US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段中低电阻率与极化率，</a:t>
            </a:r>
            <a:r>
              <a:rPr kumimoji="0" lang="en-US" altLang="zh-CN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PNN</a:t>
            </a:r>
            <a:r>
              <a:rPr kumimoji="0" lang="zh-CN" altLang="en-US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剩余油饱和度以中含水为主，</a:t>
            </a:r>
            <a:r>
              <a:rPr kumimoji="0" lang="en-US" altLang="zh-CN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1-5</a:t>
            </a:r>
            <a:r>
              <a:rPr kumimoji="0" lang="zh-CN" altLang="en-US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段整体以中高电阻率和极化率为主，</a:t>
            </a:r>
            <a:r>
              <a:rPr kumimoji="0" lang="en-US" altLang="zh-CN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PNN</a:t>
            </a:r>
            <a:r>
              <a:rPr kumimoji="0" lang="zh-CN" altLang="en-US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剩余油饱和度以低含水为主。时域电磁结果与</a:t>
            </a:r>
            <a:r>
              <a:rPr kumimoji="0" lang="en-US" altLang="zh-CN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PNN</a:t>
            </a:r>
            <a:r>
              <a:rPr kumimoji="0" lang="zh-CN" altLang="en-US" sz="1800" b="0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剩余油饱和度有较好的一致性。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EC71E83-3801-DA54-6EF0-C6DC1B1DF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63067" y="1173381"/>
            <a:ext cx="2919047" cy="77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9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3"/>
          <p:cNvSpPr txBox="1"/>
          <p:nvPr/>
        </p:nvSpPr>
        <p:spPr>
          <a:xfrm>
            <a:off x="786130" y="2453640"/>
            <a:ext cx="4876800" cy="3784600"/>
          </a:xfrm>
          <a:prstGeom prst="rect">
            <a:avLst/>
          </a:prstGeom>
          <a:noFill/>
          <a:ln w="19050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defRPr/>
            </a:pPr>
            <a:r>
              <a:rPr kumimoji="0" lang="zh-CN" altLang="en-US" sz="1600" b="1" kern="1200" cap="none" spc="0" normalizeH="0" baseline="0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单井测试存在的问题：</a:t>
            </a: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测试系列不统一：</a:t>
            </a:r>
            <a:r>
              <a:rPr kumimoji="0" lang="zh-CN" altLang="en-US" sz="1600" kern="1200" cap="none" spc="0" normalizeH="0" baseline="0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测试系列选择不同，测试标准不同，多井对比误差偏大；</a:t>
            </a:r>
            <a:endParaRPr kumimoji="0" lang="en-US" altLang="zh-CN" sz="1600" kern="1200" cap="none" spc="0" normalizeH="0" baseline="0" noProof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测试标准不统一：</a:t>
            </a:r>
            <a:r>
              <a:rPr kumimoji="0" lang="zh-CN" altLang="en-US" sz="1600" kern="1200" cap="none" spc="0" normalizeH="0" baseline="0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仪器类型、测量单位等不统一，导致测试标准不同，区域对比困难；</a:t>
            </a:r>
            <a:endParaRPr kumimoji="0" lang="zh-CN" altLang="en-US" sz="1600" kern="1200" cap="none" spc="0" normalizeH="0" baseline="0" noProof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测试时间不统一：</a:t>
            </a:r>
            <a:r>
              <a:rPr kumimoji="0" lang="zh-CN" altLang="en-US" sz="1600" kern="1200" cap="none" spc="0" normalizeH="0" baseline="0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不同井在测试时间上千差万别，无法做到采集数据在一个测试时间段，资料匹配程度降低；</a:t>
            </a:r>
            <a:endParaRPr kumimoji="0" lang="en-US" altLang="zh-CN" sz="1600" kern="1200" cap="none" spc="0" normalizeH="0" baseline="0" noProof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indent="-285750" defTabSz="914400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区块整体分析困难：</a:t>
            </a:r>
            <a:r>
              <a:rPr kumimoji="0" lang="zh-CN" altLang="en-US" sz="1600" kern="1200" cap="none" spc="0" normalizeH="0" baseline="0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单井测试着眼于点，单井测试的不统一造成区块面上的整体分析存在欠缺。</a:t>
            </a:r>
          </a:p>
        </p:txBody>
      </p:sp>
      <p:sp>
        <p:nvSpPr>
          <p:cNvPr id="27654" name="文本框 4"/>
          <p:cNvSpPr txBox="1"/>
          <p:nvPr/>
        </p:nvSpPr>
        <p:spPr>
          <a:xfrm>
            <a:off x="5662930" y="6209665"/>
            <a:ext cx="5771515" cy="3308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 typeface="Wingdings" panose="05000000000000000000" pitchFamily="2" charset="2"/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多井协同测试系列方案及分析流程图</a:t>
            </a:r>
          </a:p>
        </p:txBody>
      </p:sp>
      <p:sp>
        <p:nvSpPr>
          <p:cNvPr id="15384" name="文本框 4"/>
          <p:cNvSpPr txBox="1"/>
          <p:nvPr/>
        </p:nvSpPr>
        <p:spPr>
          <a:xfrm>
            <a:off x="786130" y="1082040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、定制化</a:t>
            </a:r>
            <a:r>
              <a:rPr 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采集方案设计</a:t>
            </a:r>
            <a:endParaRPr 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930" y="2719070"/>
            <a:ext cx="5772150" cy="34899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000" y="1436370"/>
            <a:ext cx="10620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采取多井同测和油水井同时监测的设计理念，增强资料录取的及时性，克服动态反应时间不对应，降低分析误差。综合判断注入端、产出端井间注采对应关系，评价平面水驱规律。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86000" y="1094740"/>
            <a:ext cx="10620000" cy="511175"/>
            <a:chOff x="1321" y="3103"/>
            <a:chExt cx="16496" cy="713"/>
          </a:xfrm>
        </p:grpSpPr>
        <p:sp>
          <p:nvSpPr>
            <p:cNvPr id="20" name="燕尾形 19"/>
            <p:cNvSpPr/>
            <p:nvPr/>
          </p:nvSpPr>
          <p:spPr bwMode="auto">
            <a:xfrm>
              <a:off x="6413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燕尾形 20"/>
            <p:cNvSpPr/>
            <p:nvPr/>
          </p:nvSpPr>
          <p:spPr bwMode="auto">
            <a:xfrm>
              <a:off x="3510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燕尾形 21"/>
            <p:cNvSpPr/>
            <p:nvPr/>
          </p:nvSpPr>
          <p:spPr bwMode="auto">
            <a:xfrm>
              <a:off x="9310" y="3175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燕尾形 22"/>
            <p:cNvSpPr/>
            <p:nvPr/>
          </p:nvSpPr>
          <p:spPr bwMode="auto">
            <a:xfrm>
              <a:off x="12425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燕尾形 23"/>
            <p:cNvSpPr/>
            <p:nvPr/>
          </p:nvSpPr>
          <p:spPr bwMode="auto">
            <a:xfrm>
              <a:off x="14525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1321" y="3118"/>
              <a:ext cx="1640" cy="69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精细解释</a:t>
              </a: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7250" y="3103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油藏监测</a:t>
              </a:r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10256" y="3118"/>
              <a:ext cx="1637" cy="6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整体评价</a:t>
              </a: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13259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措施方案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16233" y="3103"/>
              <a:ext cx="1584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755" rIns="7175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现场应用</a:t>
              </a: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4244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综合分析</a:t>
              </a:r>
            </a:p>
          </p:txBody>
        </p:sp>
        <p:sp>
          <p:nvSpPr>
            <p:cNvPr id="42" name="燕尾形 41"/>
            <p:cNvSpPr/>
            <p:nvPr/>
          </p:nvSpPr>
          <p:spPr bwMode="auto">
            <a:xfrm>
              <a:off x="15396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5384" name="文本框 4"/>
          <p:cNvSpPr txBox="1"/>
          <p:nvPr/>
        </p:nvSpPr>
        <p:spPr>
          <a:xfrm>
            <a:off x="786130" y="1801495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、测井地质综合评价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048885" y="2009775"/>
            <a:ext cx="6384290" cy="4394200"/>
            <a:chOff x="908" y="3932"/>
            <a:chExt cx="9306" cy="6262"/>
          </a:xfrm>
        </p:grpSpPr>
        <p:grpSp>
          <p:nvGrpSpPr>
            <p:cNvPr id="110" name="组合 109"/>
            <p:cNvGrpSpPr/>
            <p:nvPr/>
          </p:nvGrpSpPr>
          <p:grpSpPr>
            <a:xfrm>
              <a:off x="908" y="3932"/>
              <a:ext cx="9306" cy="2827"/>
              <a:chOff x="908" y="3932"/>
              <a:chExt cx="9306" cy="2827"/>
            </a:xfrm>
          </p:grpSpPr>
          <p:sp>
            <p:nvSpPr>
              <p:cNvPr id="2" name="流程"/>
              <p:cNvSpPr/>
              <p:nvPr/>
            </p:nvSpPr>
            <p:spPr bwMode="auto">
              <a:xfrm>
                <a:off x="2840" y="4181"/>
                <a:ext cx="1122" cy="391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ABF8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900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静态资料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" name="流程"/>
              <p:cNvSpPr/>
              <p:nvPr/>
            </p:nvSpPr>
            <p:spPr bwMode="auto">
              <a:xfrm>
                <a:off x="7035" y="4181"/>
                <a:ext cx="1119" cy="391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CCC0D9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900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动态资料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7" name="流程"/>
              <p:cNvSpPr/>
              <p:nvPr/>
            </p:nvSpPr>
            <p:spPr bwMode="auto">
              <a:xfrm>
                <a:off x="1385" y="4796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区域地质资料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8" name="流程"/>
              <p:cNvSpPr/>
              <p:nvPr/>
            </p:nvSpPr>
            <p:spPr bwMode="auto">
              <a:xfrm>
                <a:off x="2798" y="4796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岩心分析资料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9" name="流程"/>
              <p:cNvSpPr/>
              <p:nvPr/>
            </p:nvSpPr>
            <p:spPr bwMode="auto">
              <a:xfrm>
                <a:off x="4210" y="4796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测录井资料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1" name="流程"/>
              <p:cNvSpPr/>
              <p:nvPr/>
            </p:nvSpPr>
            <p:spPr bwMode="auto">
              <a:xfrm>
                <a:off x="5623" y="4796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分析化验资料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2" name="流程"/>
              <p:cNvSpPr/>
              <p:nvPr/>
            </p:nvSpPr>
            <p:spPr bwMode="auto">
              <a:xfrm>
                <a:off x="7035" y="4796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油田开发资料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3" name="ConnectLine"/>
              <p:cNvSpPr/>
              <p:nvPr/>
            </p:nvSpPr>
            <p:spPr bwMode="auto">
              <a:xfrm>
                <a:off x="1946" y="4573"/>
                <a:ext cx="1413" cy="222"/>
              </a:xfrm>
              <a:custGeom>
                <a:avLst/>
                <a:gdLst>
                  <a:gd name="T0" fmla="*/ 0 w 756000"/>
                  <a:gd name="T1" fmla="*/ 0 h 204000"/>
                  <a:gd name="T2" fmla="*/ 0 w 756000"/>
                  <a:gd name="T3" fmla="*/ 0 h 204000"/>
                  <a:gd name="T4" fmla="*/ 0 w 756000"/>
                  <a:gd name="T5" fmla="*/ 0 h 204000"/>
                  <a:gd name="T6" fmla="*/ 0 w 756000"/>
                  <a:gd name="T7" fmla="*/ 0 h 204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04000" fill="none">
                    <a:moveTo>
                      <a:pt x="756000" y="0"/>
                    </a:moveTo>
                    <a:lnTo>
                      <a:pt x="756000" y="108000"/>
                    </a:lnTo>
                    <a:lnTo>
                      <a:pt x="0" y="108000"/>
                    </a:lnTo>
                    <a:lnTo>
                      <a:pt x="0" y="204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ConnectLine"/>
              <p:cNvSpPr/>
              <p:nvPr/>
            </p:nvSpPr>
            <p:spPr bwMode="auto">
              <a:xfrm>
                <a:off x="3358" y="4573"/>
                <a:ext cx="11" cy="222"/>
              </a:xfrm>
              <a:custGeom>
                <a:avLst/>
                <a:gdLst>
                  <a:gd name="T0" fmla="*/ 0 w 6000"/>
                  <a:gd name="T1" fmla="*/ 0 h 204000"/>
                  <a:gd name="T2" fmla="*/ 0 w 6000"/>
                  <a:gd name="T3" fmla="*/ 0 h 2040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204000" fill="none">
                    <a:moveTo>
                      <a:pt x="0" y="0"/>
                    </a:moveTo>
                    <a:lnTo>
                      <a:pt x="0" y="204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ConnectLine"/>
              <p:cNvSpPr/>
              <p:nvPr/>
            </p:nvSpPr>
            <p:spPr bwMode="auto">
              <a:xfrm>
                <a:off x="3358" y="4573"/>
                <a:ext cx="1413" cy="222"/>
              </a:xfrm>
              <a:custGeom>
                <a:avLst/>
                <a:gdLst>
                  <a:gd name="T0" fmla="*/ 0 w 756000"/>
                  <a:gd name="T1" fmla="*/ 0 h 204000"/>
                  <a:gd name="T2" fmla="*/ 0 w 756000"/>
                  <a:gd name="T3" fmla="*/ 0 h 204000"/>
                  <a:gd name="T4" fmla="*/ 0 w 756000"/>
                  <a:gd name="T5" fmla="*/ 0 h 204000"/>
                  <a:gd name="T6" fmla="*/ 0 w 756000"/>
                  <a:gd name="T7" fmla="*/ 0 h 204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04000" fill="none">
                    <a:moveTo>
                      <a:pt x="0" y="0"/>
                    </a:moveTo>
                    <a:lnTo>
                      <a:pt x="0" y="108000"/>
                    </a:lnTo>
                    <a:lnTo>
                      <a:pt x="756000" y="108000"/>
                    </a:lnTo>
                    <a:lnTo>
                      <a:pt x="756000" y="204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ConnectLine"/>
              <p:cNvSpPr/>
              <p:nvPr/>
            </p:nvSpPr>
            <p:spPr bwMode="auto">
              <a:xfrm>
                <a:off x="6183" y="4573"/>
                <a:ext cx="1413" cy="222"/>
              </a:xfrm>
              <a:custGeom>
                <a:avLst/>
                <a:gdLst>
                  <a:gd name="T0" fmla="*/ 0 w 756000"/>
                  <a:gd name="T1" fmla="*/ 0 h 204000"/>
                  <a:gd name="T2" fmla="*/ 0 w 756000"/>
                  <a:gd name="T3" fmla="*/ 0 h 204000"/>
                  <a:gd name="T4" fmla="*/ 0 w 756000"/>
                  <a:gd name="T5" fmla="*/ 0 h 204000"/>
                  <a:gd name="T6" fmla="*/ 0 w 756000"/>
                  <a:gd name="T7" fmla="*/ 0 h 204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04000" fill="none">
                    <a:moveTo>
                      <a:pt x="756000" y="0"/>
                    </a:moveTo>
                    <a:lnTo>
                      <a:pt x="756000" y="108000"/>
                    </a:lnTo>
                    <a:lnTo>
                      <a:pt x="0" y="108000"/>
                    </a:lnTo>
                    <a:lnTo>
                      <a:pt x="0" y="204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ConnectLine"/>
              <p:cNvSpPr/>
              <p:nvPr/>
            </p:nvSpPr>
            <p:spPr bwMode="auto">
              <a:xfrm>
                <a:off x="7596" y="4573"/>
                <a:ext cx="11" cy="222"/>
              </a:xfrm>
              <a:custGeom>
                <a:avLst/>
                <a:gdLst>
                  <a:gd name="T0" fmla="*/ 0 w 6000"/>
                  <a:gd name="T1" fmla="*/ 0 h 204000"/>
                  <a:gd name="T2" fmla="*/ 0 w 6000"/>
                  <a:gd name="T3" fmla="*/ 0 h 2040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204000" fill="none">
                    <a:moveTo>
                      <a:pt x="0" y="0"/>
                    </a:moveTo>
                    <a:lnTo>
                      <a:pt x="0" y="204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流程"/>
              <p:cNvSpPr/>
              <p:nvPr/>
            </p:nvSpPr>
            <p:spPr bwMode="auto">
              <a:xfrm>
                <a:off x="8448" y="4796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动态监测资料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2" name="ConnectLine"/>
              <p:cNvSpPr/>
              <p:nvPr/>
            </p:nvSpPr>
            <p:spPr bwMode="auto">
              <a:xfrm>
                <a:off x="7596" y="4573"/>
                <a:ext cx="1413" cy="222"/>
              </a:xfrm>
              <a:custGeom>
                <a:avLst/>
                <a:gdLst>
                  <a:gd name="T0" fmla="*/ 0 w 756000"/>
                  <a:gd name="T1" fmla="*/ 0 h 204000"/>
                  <a:gd name="T2" fmla="*/ 0 w 756000"/>
                  <a:gd name="T3" fmla="*/ 0 h 204000"/>
                  <a:gd name="T4" fmla="*/ 0 w 756000"/>
                  <a:gd name="T5" fmla="*/ 0 h 204000"/>
                  <a:gd name="T6" fmla="*/ 0 w 756000"/>
                  <a:gd name="T7" fmla="*/ 0 h 204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04000" fill="none">
                    <a:moveTo>
                      <a:pt x="0" y="0"/>
                    </a:moveTo>
                    <a:lnTo>
                      <a:pt x="0" y="108000"/>
                    </a:lnTo>
                    <a:lnTo>
                      <a:pt x="756000" y="108000"/>
                    </a:lnTo>
                    <a:lnTo>
                      <a:pt x="756000" y="204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流程"/>
              <p:cNvSpPr/>
              <p:nvPr/>
            </p:nvSpPr>
            <p:spPr bwMode="auto">
              <a:xfrm>
                <a:off x="2564" y="5424"/>
                <a:ext cx="155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00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测井地质静态评价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5" name="流程"/>
              <p:cNvSpPr/>
              <p:nvPr/>
            </p:nvSpPr>
            <p:spPr bwMode="auto">
              <a:xfrm>
                <a:off x="6731" y="5423"/>
                <a:ext cx="1745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92D050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测井油藏动静态评价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36" name="ConnectLine"/>
              <p:cNvSpPr/>
              <p:nvPr/>
            </p:nvSpPr>
            <p:spPr bwMode="auto">
              <a:xfrm>
                <a:off x="3358" y="5188"/>
                <a:ext cx="11" cy="235"/>
              </a:xfrm>
              <a:custGeom>
                <a:avLst/>
                <a:gdLst>
                  <a:gd name="T0" fmla="*/ 0 w 6000"/>
                  <a:gd name="T1" fmla="*/ 0 h 216000"/>
                  <a:gd name="T2" fmla="*/ 0 w 6000"/>
                  <a:gd name="T3" fmla="*/ 0 h 2160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216000" fill="none">
                    <a:moveTo>
                      <a:pt x="0" y="0"/>
                    </a:moveTo>
                    <a:lnTo>
                      <a:pt x="0" y="216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ConnectLine"/>
              <p:cNvSpPr/>
              <p:nvPr/>
            </p:nvSpPr>
            <p:spPr bwMode="auto">
              <a:xfrm>
                <a:off x="1946" y="5188"/>
                <a:ext cx="1413" cy="235"/>
              </a:xfrm>
              <a:custGeom>
                <a:avLst/>
                <a:gdLst>
                  <a:gd name="T0" fmla="*/ 0 w 756000"/>
                  <a:gd name="T1" fmla="*/ 0 h 216000"/>
                  <a:gd name="T2" fmla="*/ 0 w 756000"/>
                  <a:gd name="T3" fmla="*/ 0 h 216000"/>
                  <a:gd name="T4" fmla="*/ 0 w 756000"/>
                  <a:gd name="T5" fmla="*/ 0 h 216000"/>
                  <a:gd name="T6" fmla="*/ 0 w 756000"/>
                  <a:gd name="T7" fmla="*/ 0 h 216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16000" fill="none">
                    <a:moveTo>
                      <a:pt x="0" y="0"/>
                    </a:moveTo>
                    <a:lnTo>
                      <a:pt x="0" y="114000"/>
                    </a:lnTo>
                    <a:lnTo>
                      <a:pt x="756000" y="114000"/>
                    </a:lnTo>
                    <a:lnTo>
                      <a:pt x="756000" y="216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ConnectLine"/>
              <p:cNvSpPr/>
              <p:nvPr/>
            </p:nvSpPr>
            <p:spPr bwMode="auto">
              <a:xfrm>
                <a:off x="3358" y="5188"/>
                <a:ext cx="1413" cy="235"/>
              </a:xfrm>
              <a:custGeom>
                <a:avLst/>
                <a:gdLst>
                  <a:gd name="T0" fmla="*/ 0 w 756000"/>
                  <a:gd name="T1" fmla="*/ 0 h 216000"/>
                  <a:gd name="T2" fmla="*/ 0 w 756000"/>
                  <a:gd name="T3" fmla="*/ 0 h 216000"/>
                  <a:gd name="T4" fmla="*/ 0 w 756000"/>
                  <a:gd name="T5" fmla="*/ 0 h 216000"/>
                  <a:gd name="T6" fmla="*/ 0 w 756000"/>
                  <a:gd name="T7" fmla="*/ 0 h 216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16000" fill="none">
                    <a:moveTo>
                      <a:pt x="756000" y="0"/>
                    </a:moveTo>
                    <a:lnTo>
                      <a:pt x="756000" y="114000"/>
                    </a:lnTo>
                    <a:lnTo>
                      <a:pt x="0" y="114000"/>
                    </a:lnTo>
                    <a:lnTo>
                      <a:pt x="0" y="216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ConnectLine"/>
              <p:cNvSpPr/>
              <p:nvPr/>
            </p:nvSpPr>
            <p:spPr bwMode="auto">
              <a:xfrm>
                <a:off x="7596" y="5188"/>
                <a:ext cx="11" cy="235"/>
              </a:xfrm>
              <a:custGeom>
                <a:avLst/>
                <a:gdLst>
                  <a:gd name="T0" fmla="*/ 0 w 6000"/>
                  <a:gd name="T1" fmla="*/ 0 h 216000"/>
                  <a:gd name="T2" fmla="*/ 0 w 6000"/>
                  <a:gd name="T3" fmla="*/ 0 h 2160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216000" fill="none">
                    <a:moveTo>
                      <a:pt x="0" y="0"/>
                    </a:moveTo>
                    <a:lnTo>
                      <a:pt x="0" y="216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ConnectLine"/>
              <p:cNvSpPr/>
              <p:nvPr/>
            </p:nvSpPr>
            <p:spPr bwMode="auto">
              <a:xfrm>
                <a:off x="7596" y="5188"/>
                <a:ext cx="1413" cy="235"/>
              </a:xfrm>
              <a:custGeom>
                <a:avLst/>
                <a:gdLst>
                  <a:gd name="T0" fmla="*/ 0 w 756000"/>
                  <a:gd name="T1" fmla="*/ 0 h 216000"/>
                  <a:gd name="T2" fmla="*/ 0 w 756000"/>
                  <a:gd name="T3" fmla="*/ 0 h 216000"/>
                  <a:gd name="T4" fmla="*/ 0 w 756000"/>
                  <a:gd name="T5" fmla="*/ 0 h 216000"/>
                  <a:gd name="T6" fmla="*/ 0 w 756000"/>
                  <a:gd name="T7" fmla="*/ 0 h 216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16000" fill="none">
                    <a:moveTo>
                      <a:pt x="756000" y="0"/>
                    </a:moveTo>
                    <a:lnTo>
                      <a:pt x="756000" y="114000"/>
                    </a:lnTo>
                    <a:lnTo>
                      <a:pt x="0" y="114000"/>
                    </a:lnTo>
                    <a:lnTo>
                      <a:pt x="0" y="216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ConnectLine"/>
              <p:cNvSpPr/>
              <p:nvPr/>
            </p:nvSpPr>
            <p:spPr bwMode="auto">
              <a:xfrm>
                <a:off x="6183" y="5188"/>
                <a:ext cx="1413" cy="235"/>
              </a:xfrm>
              <a:custGeom>
                <a:avLst/>
                <a:gdLst>
                  <a:gd name="T0" fmla="*/ 0 w 756000"/>
                  <a:gd name="T1" fmla="*/ 0 h 216000"/>
                  <a:gd name="T2" fmla="*/ 0 w 756000"/>
                  <a:gd name="T3" fmla="*/ 0 h 216000"/>
                  <a:gd name="T4" fmla="*/ 0 w 756000"/>
                  <a:gd name="T5" fmla="*/ 0 h 216000"/>
                  <a:gd name="T6" fmla="*/ 0 w 756000"/>
                  <a:gd name="T7" fmla="*/ 0 h 216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16000" fill="none">
                    <a:moveTo>
                      <a:pt x="0" y="0"/>
                    </a:moveTo>
                    <a:lnTo>
                      <a:pt x="0" y="114000"/>
                    </a:lnTo>
                    <a:lnTo>
                      <a:pt x="756000" y="114000"/>
                    </a:lnTo>
                    <a:lnTo>
                      <a:pt x="756000" y="216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ConnectLine"/>
              <p:cNvSpPr/>
              <p:nvPr/>
            </p:nvSpPr>
            <p:spPr bwMode="auto">
              <a:xfrm>
                <a:off x="3358" y="5188"/>
                <a:ext cx="2825" cy="235"/>
              </a:xfrm>
              <a:custGeom>
                <a:avLst/>
                <a:gdLst>
                  <a:gd name="T0" fmla="*/ 0 w 1512000"/>
                  <a:gd name="T1" fmla="*/ 0 h 216000"/>
                  <a:gd name="T2" fmla="*/ 0 w 1512000"/>
                  <a:gd name="T3" fmla="*/ 0 h 216000"/>
                  <a:gd name="T4" fmla="*/ 0 w 1512000"/>
                  <a:gd name="T5" fmla="*/ 0 h 216000"/>
                  <a:gd name="T6" fmla="*/ 0 w 1512000"/>
                  <a:gd name="T7" fmla="*/ 0 h 216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12000" h="216000" fill="none">
                    <a:moveTo>
                      <a:pt x="1512000" y="0"/>
                    </a:moveTo>
                    <a:lnTo>
                      <a:pt x="1512000" y="114000"/>
                    </a:lnTo>
                    <a:lnTo>
                      <a:pt x="0" y="114000"/>
                    </a:lnTo>
                    <a:lnTo>
                      <a:pt x="0" y="216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流程"/>
              <p:cNvSpPr/>
              <p:nvPr/>
            </p:nvSpPr>
            <p:spPr bwMode="auto">
              <a:xfrm>
                <a:off x="1385" y="6097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地层划分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（小层）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7" name="流程"/>
              <p:cNvSpPr/>
              <p:nvPr/>
            </p:nvSpPr>
            <p:spPr bwMode="auto">
              <a:xfrm>
                <a:off x="2798" y="6097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沉积体系及沉积微相划分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8" name="流程"/>
              <p:cNvSpPr/>
              <p:nvPr/>
            </p:nvSpPr>
            <p:spPr bwMode="auto">
              <a:xfrm>
                <a:off x="4210" y="6097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砂体展布、区域构造分析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49" name="流程"/>
              <p:cNvSpPr/>
              <p:nvPr/>
            </p:nvSpPr>
            <p:spPr bwMode="auto">
              <a:xfrm>
                <a:off x="5623" y="6097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主控因素分析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50" name="流程"/>
              <p:cNvSpPr/>
              <p:nvPr/>
            </p:nvSpPr>
            <p:spPr bwMode="auto">
              <a:xfrm>
                <a:off x="7035" y="6097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成藏机理分析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51" name="流程"/>
              <p:cNvSpPr/>
              <p:nvPr/>
            </p:nvSpPr>
            <p:spPr bwMode="auto">
              <a:xfrm>
                <a:off x="8282" y="6097"/>
                <a:ext cx="1413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油气富集规律研究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52" name="ConnectLine"/>
              <p:cNvSpPr/>
              <p:nvPr/>
            </p:nvSpPr>
            <p:spPr bwMode="auto">
              <a:xfrm>
                <a:off x="1946" y="5816"/>
                <a:ext cx="1413" cy="281"/>
              </a:xfrm>
              <a:custGeom>
                <a:avLst/>
                <a:gdLst>
                  <a:gd name="T0" fmla="*/ 0 w 756000"/>
                  <a:gd name="T1" fmla="*/ 0 h 258000"/>
                  <a:gd name="T2" fmla="*/ 0 w 756000"/>
                  <a:gd name="T3" fmla="*/ 0 h 258000"/>
                  <a:gd name="T4" fmla="*/ 0 w 756000"/>
                  <a:gd name="T5" fmla="*/ 0 h 258000"/>
                  <a:gd name="T6" fmla="*/ 0 w 756000"/>
                  <a:gd name="T7" fmla="*/ 0 h 25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58000" fill="none">
                    <a:moveTo>
                      <a:pt x="756000" y="0"/>
                    </a:moveTo>
                    <a:lnTo>
                      <a:pt x="756000" y="132000"/>
                    </a:lnTo>
                    <a:lnTo>
                      <a:pt x="0" y="132000"/>
                    </a:lnTo>
                    <a:lnTo>
                      <a:pt x="0" y="25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ConnectLine"/>
              <p:cNvSpPr/>
              <p:nvPr/>
            </p:nvSpPr>
            <p:spPr bwMode="auto">
              <a:xfrm>
                <a:off x="3358" y="5816"/>
                <a:ext cx="11" cy="281"/>
              </a:xfrm>
              <a:custGeom>
                <a:avLst/>
                <a:gdLst>
                  <a:gd name="T0" fmla="*/ 0 w 6000"/>
                  <a:gd name="T1" fmla="*/ 0 h 258000"/>
                  <a:gd name="T2" fmla="*/ 0 w 6000"/>
                  <a:gd name="T3" fmla="*/ 0 h 2580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258000" fill="none">
                    <a:moveTo>
                      <a:pt x="0" y="0"/>
                    </a:moveTo>
                    <a:lnTo>
                      <a:pt x="0" y="25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ConnectLine"/>
              <p:cNvSpPr/>
              <p:nvPr/>
            </p:nvSpPr>
            <p:spPr bwMode="auto">
              <a:xfrm>
                <a:off x="3358" y="5816"/>
                <a:ext cx="1413" cy="281"/>
              </a:xfrm>
              <a:custGeom>
                <a:avLst/>
                <a:gdLst>
                  <a:gd name="T0" fmla="*/ 0 w 756000"/>
                  <a:gd name="T1" fmla="*/ 0 h 258000"/>
                  <a:gd name="T2" fmla="*/ 0 w 756000"/>
                  <a:gd name="T3" fmla="*/ 0 h 258000"/>
                  <a:gd name="T4" fmla="*/ 0 w 756000"/>
                  <a:gd name="T5" fmla="*/ 0 h 258000"/>
                  <a:gd name="T6" fmla="*/ 0 w 756000"/>
                  <a:gd name="T7" fmla="*/ 0 h 25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58000" fill="none">
                    <a:moveTo>
                      <a:pt x="0" y="0"/>
                    </a:moveTo>
                    <a:lnTo>
                      <a:pt x="0" y="132000"/>
                    </a:lnTo>
                    <a:lnTo>
                      <a:pt x="756000" y="132000"/>
                    </a:lnTo>
                    <a:lnTo>
                      <a:pt x="756000" y="25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ConnectLine"/>
              <p:cNvSpPr/>
              <p:nvPr/>
            </p:nvSpPr>
            <p:spPr bwMode="auto">
              <a:xfrm>
                <a:off x="7596" y="5816"/>
                <a:ext cx="11" cy="281"/>
              </a:xfrm>
              <a:custGeom>
                <a:avLst/>
                <a:gdLst>
                  <a:gd name="T0" fmla="*/ 0 w 6000"/>
                  <a:gd name="T1" fmla="*/ 0 h 258000"/>
                  <a:gd name="T2" fmla="*/ 0 w 6000"/>
                  <a:gd name="T3" fmla="*/ 0 h 2580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258000" fill="none">
                    <a:moveTo>
                      <a:pt x="0" y="0"/>
                    </a:moveTo>
                    <a:lnTo>
                      <a:pt x="0" y="25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ConnectLine"/>
              <p:cNvSpPr/>
              <p:nvPr/>
            </p:nvSpPr>
            <p:spPr bwMode="auto">
              <a:xfrm>
                <a:off x="6183" y="5816"/>
                <a:ext cx="1413" cy="281"/>
              </a:xfrm>
              <a:custGeom>
                <a:avLst/>
                <a:gdLst>
                  <a:gd name="T0" fmla="*/ 0 w 756000"/>
                  <a:gd name="T1" fmla="*/ 0 h 258000"/>
                  <a:gd name="T2" fmla="*/ 0 w 756000"/>
                  <a:gd name="T3" fmla="*/ 0 h 258000"/>
                  <a:gd name="T4" fmla="*/ 0 w 756000"/>
                  <a:gd name="T5" fmla="*/ 0 h 258000"/>
                  <a:gd name="T6" fmla="*/ 0 w 756000"/>
                  <a:gd name="T7" fmla="*/ 0 h 25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58000" fill="none">
                    <a:moveTo>
                      <a:pt x="756000" y="0"/>
                    </a:moveTo>
                    <a:lnTo>
                      <a:pt x="756000" y="132000"/>
                    </a:lnTo>
                    <a:lnTo>
                      <a:pt x="0" y="132000"/>
                    </a:lnTo>
                    <a:lnTo>
                      <a:pt x="0" y="25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ConnectLine"/>
              <p:cNvSpPr/>
              <p:nvPr/>
            </p:nvSpPr>
            <p:spPr bwMode="auto">
              <a:xfrm>
                <a:off x="7596" y="5816"/>
                <a:ext cx="1413" cy="281"/>
              </a:xfrm>
              <a:custGeom>
                <a:avLst/>
                <a:gdLst>
                  <a:gd name="T0" fmla="*/ 0 w 756000"/>
                  <a:gd name="T1" fmla="*/ 0 h 258000"/>
                  <a:gd name="T2" fmla="*/ 0 w 756000"/>
                  <a:gd name="T3" fmla="*/ 0 h 258000"/>
                  <a:gd name="T4" fmla="*/ 0 w 756000"/>
                  <a:gd name="T5" fmla="*/ 0 h 258000"/>
                  <a:gd name="T6" fmla="*/ 0 w 756000"/>
                  <a:gd name="T7" fmla="*/ 0 h 25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000" h="258000" fill="none">
                    <a:moveTo>
                      <a:pt x="0" y="0"/>
                    </a:moveTo>
                    <a:lnTo>
                      <a:pt x="0" y="132000"/>
                    </a:lnTo>
                    <a:lnTo>
                      <a:pt x="756000" y="132000"/>
                    </a:lnTo>
                    <a:lnTo>
                      <a:pt x="756000" y="25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ConnectLine"/>
              <p:cNvSpPr/>
              <p:nvPr/>
            </p:nvSpPr>
            <p:spPr bwMode="auto">
              <a:xfrm>
                <a:off x="1904" y="6510"/>
                <a:ext cx="3543" cy="249"/>
              </a:xfrm>
              <a:custGeom>
                <a:avLst/>
                <a:gdLst>
                  <a:gd name="T0" fmla="*/ 0 w 1896000"/>
                  <a:gd name="T1" fmla="*/ 0 h 228000"/>
                  <a:gd name="T2" fmla="*/ 0 w 1896000"/>
                  <a:gd name="T3" fmla="*/ 0 h 228000"/>
                  <a:gd name="T4" fmla="*/ 0 w 1896000"/>
                  <a:gd name="T5" fmla="*/ 0 h 228000"/>
                  <a:gd name="T6" fmla="*/ 0 w 1896000"/>
                  <a:gd name="T7" fmla="*/ 0 h 22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96000" h="228000" fill="none">
                    <a:moveTo>
                      <a:pt x="0" y="0"/>
                    </a:moveTo>
                    <a:lnTo>
                      <a:pt x="0" y="132000"/>
                    </a:lnTo>
                    <a:lnTo>
                      <a:pt x="1896000" y="132000"/>
                    </a:lnTo>
                    <a:lnTo>
                      <a:pt x="1896000" y="22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ConnectLine"/>
              <p:cNvSpPr/>
              <p:nvPr/>
            </p:nvSpPr>
            <p:spPr bwMode="auto">
              <a:xfrm>
                <a:off x="3317" y="6510"/>
                <a:ext cx="2130" cy="249"/>
              </a:xfrm>
              <a:custGeom>
                <a:avLst/>
                <a:gdLst>
                  <a:gd name="T0" fmla="*/ 0 w 1140000"/>
                  <a:gd name="T1" fmla="*/ 0 h 228000"/>
                  <a:gd name="T2" fmla="*/ 0 w 1140000"/>
                  <a:gd name="T3" fmla="*/ 0 h 228000"/>
                  <a:gd name="T4" fmla="*/ 0 w 1140000"/>
                  <a:gd name="T5" fmla="*/ 0 h 228000"/>
                  <a:gd name="T6" fmla="*/ 0 w 1140000"/>
                  <a:gd name="T7" fmla="*/ 0 h 22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40000" h="228000" fill="none">
                    <a:moveTo>
                      <a:pt x="0" y="0"/>
                    </a:moveTo>
                    <a:lnTo>
                      <a:pt x="0" y="132000"/>
                    </a:lnTo>
                    <a:lnTo>
                      <a:pt x="1140000" y="132000"/>
                    </a:lnTo>
                    <a:lnTo>
                      <a:pt x="1140000" y="22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ConnectLine"/>
              <p:cNvSpPr/>
              <p:nvPr/>
            </p:nvSpPr>
            <p:spPr bwMode="auto">
              <a:xfrm>
                <a:off x="4729" y="6510"/>
                <a:ext cx="717" cy="249"/>
              </a:xfrm>
              <a:custGeom>
                <a:avLst/>
                <a:gdLst>
                  <a:gd name="T0" fmla="*/ 0 w 384000"/>
                  <a:gd name="T1" fmla="*/ 0 h 228000"/>
                  <a:gd name="T2" fmla="*/ 0 w 384000"/>
                  <a:gd name="T3" fmla="*/ 0 h 228000"/>
                  <a:gd name="T4" fmla="*/ 0 w 384000"/>
                  <a:gd name="T5" fmla="*/ 0 h 228000"/>
                  <a:gd name="T6" fmla="*/ 0 w 384000"/>
                  <a:gd name="T7" fmla="*/ 0 h 22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4000" h="228000" fill="none">
                    <a:moveTo>
                      <a:pt x="0" y="0"/>
                    </a:moveTo>
                    <a:lnTo>
                      <a:pt x="0" y="132000"/>
                    </a:lnTo>
                    <a:lnTo>
                      <a:pt x="384000" y="132000"/>
                    </a:lnTo>
                    <a:lnTo>
                      <a:pt x="384000" y="22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ConnectLine"/>
              <p:cNvSpPr/>
              <p:nvPr/>
            </p:nvSpPr>
            <p:spPr bwMode="auto">
              <a:xfrm>
                <a:off x="5447" y="6510"/>
                <a:ext cx="695" cy="249"/>
              </a:xfrm>
              <a:custGeom>
                <a:avLst/>
                <a:gdLst>
                  <a:gd name="T0" fmla="*/ 0 w 372000"/>
                  <a:gd name="T1" fmla="*/ 0 h 228000"/>
                  <a:gd name="T2" fmla="*/ 0 w 372000"/>
                  <a:gd name="T3" fmla="*/ 0 h 228000"/>
                  <a:gd name="T4" fmla="*/ 0 w 372000"/>
                  <a:gd name="T5" fmla="*/ 0 h 228000"/>
                  <a:gd name="T6" fmla="*/ 0 w 372000"/>
                  <a:gd name="T7" fmla="*/ 0 h 22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2000" h="228000" fill="none">
                    <a:moveTo>
                      <a:pt x="372000" y="0"/>
                    </a:moveTo>
                    <a:lnTo>
                      <a:pt x="372000" y="132000"/>
                    </a:lnTo>
                    <a:lnTo>
                      <a:pt x="0" y="132000"/>
                    </a:lnTo>
                    <a:lnTo>
                      <a:pt x="0" y="22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ConnectLine"/>
              <p:cNvSpPr/>
              <p:nvPr/>
            </p:nvSpPr>
            <p:spPr bwMode="auto">
              <a:xfrm>
                <a:off x="5447" y="6510"/>
                <a:ext cx="2108" cy="249"/>
              </a:xfrm>
              <a:custGeom>
                <a:avLst/>
                <a:gdLst>
                  <a:gd name="T0" fmla="*/ 0 w 1128000"/>
                  <a:gd name="T1" fmla="*/ 0 h 228000"/>
                  <a:gd name="T2" fmla="*/ 0 w 1128000"/>
                  <a:gd name="T3" fmla="*/ 0 h 228000"/>
                  <a:gd name="T4" fmla="*/ 0 w 1128000"/>
                  <a:gd name="T5" fmla="*/ 0 h 228000"/>
                  <a:gd name="T6" fmla="*/ 0 w 1128000"/>
                  <a:gd name="T7" fmla="*/ 0 h 22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28000" h="228000" fill="none">
                    <a:moveTo>
                      <a:pt x="1128000" y="0"/>
                    </a:moveTo>
                    <a:lnTo>
                      <a:pt x="1128000" y="132000"/>
                    </a:lnTo>
                    <a:lnTo>
                      <a:pt x="0" y="132000"/>
                    </a:lnTo>
                    <a:lnTo>
                      <a:pt x="0" y="22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ConnectLine"/>
              <p:cNvSpPr/>
              <p:nvPr/>
            </p:nvSpPr>
            <p:spPr bwMode="auto">
              <a:xfrm>
                <a:off x="5447" y="6510"/>
                <a:ext cx="3538" cy="249"/>
              </a:xfrm>
              <a:custGeom>
                <a:avLst/>
                <a:gdLst>
                  <a:gd name="T0" fmla="*/ 0 w 1884000"/>
                  <a:gd name="T1" fmla="*/ 0 h 228000"/>
                  <a:gd name="T2" fmla="*/ 0 w 1884000"/>
                  <a:gd name="T3" fmla="*/ 0 h 228000"/>
                  <a:gd name="T4" fmla="*/ 0 w 1884000"/>
                  <a:gd name="T5" fmla="*/ 0 h 228000"/>
                  <a:gd name="T6" fmla="*/ 0 w 1884000"/>
                  <a:gd name="T7" fmla="*/ 0 h 228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84000" h="228000" fill="none">
                    <a:moveTo>
                      <a:pt x="1884000" y="0"/>
                    </a:moveTo>
                    <a:lnTo>
                      <a:pt x="1884000" y="132000"/>
                    </a:lnTo>
                    <a:lnTo>
                      <a:pt x="0" y="132000"/>
                    </a:lnTo>
                    <a:lnTo>
                      <a:pt x="0" y="228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圆角矩形 13"/>
              <p:cNvSpPr/>
              <p:nvPr/>
            </p:nvSpPr>
            <p:spPr>
              <a:xfrm>
                <a:off x="908" y="3932"/>
                <a:ext cx="4635" cy="2686"/>
              </a:xfrm>
              <a:prstGeom prst="roundRect">
                <a:avLst/>
              </a:prstGeom>
              <a:noFill/>
              <a:ln w="1270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圆角矩形 14"/>
              <p:cNvSpPr/>
              <p:nvPr/>
            </p:nvSpPr>
            <p:spPr>
              <a:xfrm>
                <a:off x="5586" y="3932"/>
                <a:ext cx="4628" cy="2686"/>
              </a:xfrm>
              <a:prstGeom prst="roundRect">
                <a:avLst/>
              </a:prstGeom>
              <a:noFill/>
              <a:ln w="1270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1011" y="3954"/>
                <a:ext cx="2197" cy="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05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重新研究地质条件</a:t>
                </a: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8214" y="3944"/>
                <a:ext cx="1910" cy="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000" b="1" dirty="0">
                    <a:solidFill>
                      <a:srgbClr val="92D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重新认识油藏因素</a:t>
                </a: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908" y="6744"/>
              <a:ext cx="9306" cy="3450"/>
              <a:chOff x="908" y="6744"/>
              <a:chExt cx="9306" cy="3450"/>
            </a:xfrm>
          </p:grpSpPr>
          <p:sp>
            <p:nvSpPr>
              <p:cNvPr id="5" name="圆角矩形 11"/>
              <p:cNvSpPr/>
              <p:nvPr/>
            </p:nvSpPr>
            <p:spPr>
              <a:xfrm>
                <a:off x="908" y="6744"/>
                <a:ext cx="9306" cy="3450"/>
              </a:xfrm>
              <a:prstGeom prst="roundRect">
                <a:avLst/>
              </a:prstGeom>
              <a:noFill/>
              <a:ln w="12700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流程"/>
              <p:cNvSpPr/>
              <p:nvPr/>
            </p:nvSpPr>
            <p:spPr bwMode="auto">
              <a:xfrm>
                <a:off x="3589" y="6768"/>
                <a:ext cx="3726" cy="389"/>
              </a:xfrm>
              <a:custGeom>
                <a:avLst/>
                <a:gdLst>
                  <a:gd name="T0" fmla="*/ 0 w 996000"/>
                  <a:gd name="T1" fmla="*/ 0 h 360000"/>
                  <a:gd name="T2" fmla="*/ 0 w 996000"/>
                  <a:gd name="T3" fmla="*/ 0 h 360000"/>
                  <a:gd name="T4" fmla="*/ 0 w 996000"/>
                  <a:gd name="T5" fmla="*/ 0 h 360000"/>
                  <a:gd name="T6" fmla="*/ 0 w 996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6000"/>
                  <a:gd name="T13" fmla="*/ 0 h 360000"/>
                  <a:gd name="T14" fmla="*/ 996000 w 996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6000" h="360000">
                    <a:moveTo>
                      <a:pt x="996000" y="318000"/>
                    </a:moveTo>
                    <a:lnTo>
                      <a:pt x="996000" y="42000"/>
                    </a:lnTo>
                    <a:cubicBezTo>
                      <a:pt x="996000" y="18816"/>
                      <a:pt x="977184" y="0"/>
                      <a:pt x="954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954000" y="360000"/>
                    </a:lnTo>
                    <a:cubicBezTo>
                      <a:pt x="977184" y="360000"/>
                      <a:pt x="996000" y="341184"/>
                      <a:pt x="996000" y="31800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en-US" sz="800" b="1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老资料综合评价三维油藏模型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58" name="流程"/>
              <p:cNvSpPr/>
              <p:nvPr/>
            </p:nvSpPr>
            <p:spPr bwMode="auto">
              <a:xfrm>
                <a:off x="2869" y="7864"/>
                <a:ext cx="2040" cy="392"/>
              </a:xfrm>
              <a:custGeom>
                <a:avLst/>
                <a:gdLst>
                  <a:gd name="T0" fmla="*/ 0 w 714000"/>
                  <a:gd name="T1" fmla="*/ 0 h 360000"/>
                  <a:gd name="T2" fmla="*/ 0 w 714000"/>
                  <a:gd name="T3" fmla="*/ 0 h 360000"/>
                  <a:gd name="T4" fmla="*/ 0 w 714000"/>
                  <a:gd name="T5" fmla="*/ 0 h 360000"/>
                  <a:gd name="T6" fmla="*/ 0 w 714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4000"/>
                  <a:gd name="T13" fmla="*/ 0 h 360000"/>
                  <a:gd name="T14" fmla="*/ 714000 w 714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4000" h="360000">
                    <a:moveTo>
                      <a:pt x="714000" y="318000"/>
                    </a:moveTo>
                    <a:lnTo>
                      <a:pt x="714000" y="42000"/>
                    </a:lnTo>
                    <a:cubicBezTo>
                      <a:pt x="714000" y="18816"/>
                      <a:pt x="695184" y="0"/>
                      <a:pt x="672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672000" y="360000"/>
                    </a:lnTo>
                    <a:cubicBezTo>
                      <a:pt x="695184" y="360000"/>
                      <a:pt x="714000" y="341184"/>
                      <a:pt x="714000" y="318000"/>
                    </a:cubicBezTo>
                    <a:close/>
                  </a:path>
                </a:pathLst>
              </a:custGeom>
              <a:solidFill>
                <a:srgbClr val="00B050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5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原层</a:t>
                </a:r>
                <a:r>
                  <a:rPr lang="zh-CN" altLang="en-US" sz="800" b="1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剩余油评价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8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（水淹层、套后饱和度）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59" name="流程"/>
              <p:cNvSpPr/>
              <p:nvPr/>
            </p:nvSpPr>
            <p:spPr bwMode="auto">
              <a:xfrm>
                <a:off x="6339" y="7864"/>
                <a:ext cx="1800" cy="392"/>
              </a:xfrm>
              <a:custGeom>
                <a:avLst/>
                <a:gdLst>
                  <a:gd name="T0" fmla="*/ 0 w 714000"/>
                  <a:gd name="T1" fmla="*/ 0 h 360000"/>
                  <a:gd name="T2" fmla="*/ 0 w 714000"/>
                  <a:gd name="T3" fmla="*/ 0 h 360000"/>
                  <a:gd name="T4" fmla="*/ 0 w 714000"/>
                  <a:gd name="T5" fmla="*/ 0 h 360000"/>
                  <a:gd name="T6" fmla="*/ 0 w 714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4000"/>
                  <a:gd name="T13" fmla="*/ 0 h 360000"/>
                  <a:gd name="T14" fmla="*/ 714000 w 714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4000" h="360000">
                    <a:moveTo>
                      <a:pt x="714000" y="318000"/>
                    </a:moveTo>
                    <a:lnTo>
                      <a:pt x="714000" y="42000"/>
                    </a:lnTo>
                    <a:cubicBezTo>
                      <a:pt x="714000" y="18816"/>
                      <a:pt x="695184" y="0"/>
                      <a:pt x="672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672000" y="360000"/>
                    </a:lnTo>
                    <a:cubicBezTo>
                      <a:pt x="695184" y="360000"/>
                      <a:pt x="714000" y="341184"/>
                      <a:pt x="714000" y="318000"/>
                    </a:cubicBezTo>
                    <a:close/>
                  </a:path>
                </a:pathLst>
              </a:custGeom>
              <a:solidFill>
                <a:srgbClr val="00B0F0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5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非主产层</a:t>
                </a:r>
                <a:r>
                  <a:rPr lang="zh-CN" altLang="en-US" sz="800" b="1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潜力评价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60" name="流程"/>
              <p:cNvSpPr/>
              <p:nvPr/>
            </p:nvSpPr>
            <p:spPr bwMode="auto">
              <a:xfrm>
                <a:off x="5623" y="9111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油气控制作用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61" name="流程"/>
              <p:cNvSpPr/>
              <p:nvPr/>
            </p:nvSpPr>
            <p:spPr bwMode="auto">
              <a:xfrm>
                <a:off x="6867" y="9111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成藏组合特征及富集规律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62" name="流程"/>
              <p:cNvSpPr/>
              <p:nvPr/>
            </p:nvSpPr>
            <p:spPr bwMode="auto">
              <a:xfrm>
                <a:off x="8276" y="9111"/>
                <a:ext cx="103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已开发油藏</a:t>
                </a:r>
                <a:endParaRPr lang="en-US" altLang="zh-CN" sz="800" b="1">
                  <a:solidFill>
                    <a:srgbClr val="1919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开发特征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63" name="流程"/>
              <p:cNvSpPr/>
              <p:nvPr/>
            </p:nvSpPr>
            <p:spPr bwMode="auto">
              <a:xfrm>
                <a:off x="5623" y="9722"/>
                <a:ext cx="2825" cy="392"/>
              </a:xfrm>
              <a:custGeom>
                <a:avLst/>
                <a:gdLst>
                  <a:gd name="T0" fmla="*/ 0 w 1704000"/>
                  <a:gd name="T1" fmla="*/ 0 h 360000"/>
                  <a:gd name="T2" fmla="*/ 0 w 1704000"/>
                  <a:gd name="T3" fmla="*/ 0 h 360000"/>
                  <a:gd name="T4" fmla="*/ 0 w 1704000"/>
                  <a:gd name="T5" fmla="*/ 0 h 360000"/>
                  <a:gd name="T6" fmla="*/ 0 w 1704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04000"/>
                  <a:gd name="T13" fmla="*/ 0 h 360000"/>
                  <a:gd name="T14" fmla="*/ 1704000 w 1704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04000" h="360000">
                    <a:moveTo>
                      <a:pt x="1704000" y="318000"/>
                    </a:moveTo>
                    <a:lnTo>
                      <a:pt x="1704000" y="42000"/>
                    </a:lnTo>
                    <a:cubicBezTo>
                      <a:pt x="1704000" y="18816"/>
                      <a:pt x="1685184" y="0"/>
                      <a:pt x="1662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1662000" y="360000"/>
                    </a:lnTo>
                    <a:cubicBezTo>
                      <a:pt x="1685184" y="360000"/>
                      <a:pt x="1704000" y="341184"/>
                      <a:pt x="1704000" y="318000"/>
                    </a:cubicBezTo>
                    <a:close/>
                  </a:path>
                </a:pathLst>
              </a:custGeom>
              <a:solidFill>
                <a:srgbClr val="FABF8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非主产层有利目标区优选</a:t>
                </a:r>
                <a:endParaRPr lang="en-US" altLang="zh-CN" sz="800" b="1" dirty="0">
                  <a:solidFill>
                    <a:srgbClr val="1919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 dirty="0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及井位部署动用方案</a:t>
                </a:r>
                <a:endParaRPr lang="zh-CN" altLang="en-US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64" name="判定"/>
              <p:cNvSpPr/>
              <p:nvPr/>
            </p:nvSpPr>
            <p:spPr bwMode="auto">
              <a:xfrm>
                <a:off x="6867" y="8420"/>
                <a:ext cx="1121" cy="394"/>
              </a:xfrm>
              <a:custGeom>
                <a:avLst/>
                <a:gdLst>
                  <a:gd name="T0" fmla="*/ 0 w 600000"/>
                  <a:gd name="T1" fmla="*/ 0 h 361125"/>
                  <a:gd name="T2" fmla="*/ 0 w 600000"/>
                  <a:gd name="T3" fmla="*/ 0 h 361125"/>
                  <a:gd name="T4" fmla="*/ 0 w 600000"/>
                  <a:gd name="T5" fmla="*/ 0 h 361125"/>
                  <a:gd name="T6" fmla="*/ 0 w 600000"/>
                  <a:gd name="T7" fmla="*/ 0 h 3611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96000 w 600000"/>
                  <a:gd name="T13" fmla="*/ 65005 h 361125"/>
                  <a:gd name="T14" fmla="*/ 504000 w 600000"/>
                  <a:gd name="T15" fmla="*/ 296120 h 3611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1125">
                    <a:moveTo>
                      <a:pt x="300000" y="361125"/>
                    </a:moveTo>
                    <a:lnTo>
                      <a:pt x="600000" y="180563"/>
                    </a:lnTo>
                    <a:lnTo>
                      <a:pt x="300000" y="0"/>
                    </a:lnTo>
                    <a:lnTo>
                      <a:pt x="0" y="180563"/>
                    </a:lnTo>
                    <a:lnTo>
                      <a:pt x="300000" y="361125"/>
                    </a:ln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储量规模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65" name="流程"/>
              <p:cNvSpPr/>
              <p:nvPr/>
            </p:nvSpPr>
            <p:spPr bwMode="auto">
              <a:xfrm>
                <a:off x="8538" y="9722"/>
                <a:ext cx="1586" cy="392"/>
              </a:xfrm>
              <a:custGeom>
                <a:avLst/>
                <a:gdLst>
                  <a:gd name="T0" fmla="*/ 0 w 798000"/>
                  <a:gd name="T1" fmla="*/ 0 h 360000"/>
                  <a:gd name="T2" fmla="*/ 0 w 798000"/>
                  <a:gd name="T3" fmla="*/ 0 h 360000"/>
                  <a:gd name="T4" fmla="*/ 0 w 798000"/>
                  <a:gd name="T5" fmla="*/ 0 h 360000"/>
                  <a:gd name="T6" fmla="*/ 0 w 798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98000"/>
                  <a:gd name="T13" fmla="*/ 0 h 360000"/>
                  <a:gd name="T14" fmla="*/ 798000 w 798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98000" h="360000">
                    <a:moveTo>
                      <a:pt x="798000" y="318000"/>
                    </a:moveTo>
                    <a:lnTo>
                      <a:pt x="798000" y="42000"/>
                    </a:lnTo>
                    <a:cubicBezTo>
                      <a:pt x="798000" y="18816"/>
                      <a:pt x="779184" y="0"/>
                      <a:pt x="756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756000" y="360000"/>
                    </a:lnTo>
                    <a:cubicBezTo>
                      <a:pt x="779184" y="360000"/>
                      <a:pt x="798000" y="341184"/>
                      <a:pt x="798000" y="3180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非主产潜力层挖潜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（漏失、未动用层）</a:t>
                </a:r>
              </a:p>
            </p:txBody>
          </p:sp>
          <p:sp>
            <p:nvSpPr>
              <p:cNvPr id="66" name="ConnectLine"/>
              <p:cNvSpPr/>
              <p:nvPr/>
            </p:nvSpPr>
            <p:spPr bwMode="auto">
              <a:xfrm>
                <a:off x="7438" y="8257"/>
                <a:ext cx="11" cy="163"/>
              </a:xfrm>
              <a:custGeom>
                <a:avLst/>
                <a:gdLst>
                  <a:gd name="T0" fmla="*/ 0 w 6000"/>
                  <a:gd name="T1" fmla="*/ 0 h 149438"/>
                  <a:gd name="T2" fmla="*/ 0 w 6000"/>
                  <a:gd name="T3" fmla="*/ 0 h 14943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149438" fill="none">
                    <a:moveTo>
                      <a:pt x="0" y="0"/>
                    </a:moveTo>
                    <a:lnTo>
                      <a:pt x="0" y="149438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ConnectLine"/>
              <p:cNvSpPr/>
              <p:nvPr/>
            </p:nvSpPr>
            <p:spPr bwMode="auto">
              <a:xfrm>
                <a:off x="7427" y="8813"/>
                <a:ext cx="11" cy="298"/>
              </a:xfrm>
              <a:custGeom>
                <a:avLst/>
                <a:gdLst>
                  <a:gd name="T0" fmla="*/ 0 w 6000"/>
                  <a:gd name="T1" fmla="*/ 0 h 273642"/>
                  <a:gd name="T2" fmla="*/ 0 w 6000"/>
                  <a:gd name="T3" fmla="*/ 0 h 27364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273642" fill="none">
                    <a:moveTo>
                      <a:pt x="0" y="0"/>
                    </a:moveTo>
                    <a:lnTo>
                      <a:pt x="0" y="273642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ConnectLine"/>
              <p:cNvSpPr/>
              <p:nvPr/>
            </p:nvSpPr>
            <p:spPr bwMode="auto">
              <a:xfrm>
                <a:off x="6183" y="9504"/>
                <a:ext cx="1031" cy="218"/>
              </a:xfrm>
              <a:custGeom>
                <a:avLst/>
                <a:gdLst>
                  <a:gd name="T0" fmla="*/ 0 w 552000"/>
                  <a:gd name="T1" fmla="*/ 0 h 199795"/>
                  <a:gd name="T2" fmla="*/ 0 w 552000"/>
                  <a:gd name="T3" fmla="*/ 0 h 199795"/>
                  <a:gd name="T4" fmla="*/ 0 w 552000"/>
                  <a:gd name="T5" fmla="*/ 0 h 199795"/>
                  <a:gd name="T6" fmla="*/ 0 w 552000"/>
                  <a:gd name="T7" fmla="*/ 0 h 19979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52000" h="199795" fill="none">
                    <a:moveTo>
                      <a:pt x="0" y="0"/>
                    </a:moveTo>
                    <a:lnTo>
                      <a:pt x="0" y="109795"/>
                    </a:lnTo>
                    <a:lnTo>
                      <a:pt x="552000" y="109795"/>
                    </a:lnTo>
                    <a:lnTo>
                      <a:pt x="552000" y="199795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ConnectLine"/>
              <p:cNvSpPr/>
              <p:nvPr/>
            </p:nvSpPr>
            <p:spPr bwMode="auto">
              <a:xfrm>
                <a:off x="7215" y="9504"/>
                <a:ext cx="381" cy="218"/>
              </a:xfrm>
              <a:custGeom>
                <a:avLst/>
                <a:gdLst>
                  <a:gd name="T0" fmla="*/ 0 w 204000"/>
                  <a:gd name="T1" fmla="*/ 0 h 199795"/>
                  <a:gd name="T2" fmla="*/ 0 w 204000"/>
                  <a:gd name="T3" fmla="*/ 0 h 199795"/>
                  <a:gd name="T4" fmla="*/ 0 w 204000"/>
                  <a:gd name="T5" fmla="*/ 0 h 199795"/>
                  <a:gd name="T6" fmla="*/ 0 w 204000"/>
                  <a:gd name="T7" fmla="*/ 0 h 19979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4000" h="199795" fill="none">
                    <a:moveTo>
                      <a:pt x="204000" y="0"/>
                    </a:moveTo>
                    <a:lnTo>
                      <a:pt x="204000" y="109795"/>
                    </a:lnTo>
                    <a:lnTo>
                      <a:pt x="0" y="109795"/>
                    </a:lnTo>
                    <a:lnTo>
                      <a:pt x="0" y="199795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ConnectLine"/>
              <p:cNvSpPr/>
              <p:nvPr/>
            </p:nvSpPr>
            <p:spPr bwMode="auto">
              <a:xfrm>
                <a:off x="7988" y="9308"/>
                <a:ext cx="291" cy="7"/>
              </a:xfrm>
              <a:custGeom>
                <a:avLst/>
                <a:gdLst>
                  <a:gd name="T0" fmla="*/ 0 w 156000"/>
                  <a:gd name="T1" fmla="*/ 0 h 6000"/>
                  <a:gd name="T2" fmla="*/ 0 w 156000"/>
                  <a:gd name="T3" fmla="*/ 0 h 60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56000" h="6000" fill="none">
                    <a:moveTo>
                      <a:pt x="156000" y="0"/>
                    </a:moveTo>
                    <a:lnTo>
                      <a:pt x="0" y="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流程"/>
              <p:cNvSpPr/>
              <p:nvPr/>
            </p:nvSpPr>
            <p:spPr bwMode="auto">
              <a:xfrm>
                <a:off x="4210" y="9111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剩余油纵向</a:t>
                </a:r>
                <a:endParaRPr lang="en-US" altLang="zh-CN" sz="800" b="1">
                  <a:solidFill>
                    <a:srgbClr val="1919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分布预测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72" name="流程"/>
              <p:cNvSpPr/>
              <p:nvPr/>
            </p:nvSpPr>
            <p:spPr bwMode="auto">
              <a:xfrm>
                <a:off x="1020" y="9722"/>
                <a:ext cx="1581" cy="392"/>
              </a:xfrm>
              <a:custGeom>
                <a:avLst/>
                <a:gdLst>
                  <a:gd name="T0" fmla="*/ 0 w 792000"/>
                  <a:gd name="T1" fmla="*/ 0 h 360000"/>
                  <a:gd name="T2" fmla="*/ 0 w 792000"/>
                  <a:gd name="T3" fmla="*/ 0 h 360000"/>
                  <a:gd name="T4" fmla="*/ 0 w 792000"/>
                  <a:gd name="T5" fmla="*/ 0 h 360000"/>
                  <a:gd name="T6" fmla="*/ 0 w 792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92000"/>
                  <a:gd name="T13" fmla="*/ 0 h 360000"/>
                  <a:gd name="T14" fmla="*/ 792000 w 792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92000" h="360000">
                    <a:moveTo>
                      <a:pt x="792000" y="318000"/>
                    </a:moveTo>
                    <a:lnTo>
                      <a:pt x="792000" y="42000"/>
                    </a:lnTo>
                    <a:cubicBezTo>
                      <a:pt x="792000" y="18816"/>
                      <a:pt x="773184" y="0"/>
                      <a:pt x="750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750000" y="360000"/>
                    </a:lnTo>
                    <a:cubicBezTo>
                      <a:pt x="773184" y="360000"/>
                      <a:pt x="792000" y="341184"/>
                      <a:pt x="792000" y="318000"/>
                    </a:cubicBezTo>
                    <a:close/>
                  </a:path>
                </a:pathLst>
              </a:custGeom>
              <a:solidFill>
                <a:srgbClr val="C4BC96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主产层挖潜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（剩余油、扩展层）</a:t>
                </a:r>
              </a:p>
            </p:txBody>
          </p:sp>
          <p:sp>
            <p:nvSpPr>
              <p:cNvPr id="73" name="流程"/>
              <p:cNvSpPr/>
              <p:nvPr/>
            </p:nvSpPr>
            <p:spPr bwMode="auto">
              <a:xfrm>
                <a:off x="2691" y="9722"/>
                <a:ext cx="2719" cy="392"/>
              </a:xfrm>
              <a:custGeom>
                <a:avLst/>
                <a:gdLst>
                  <a:gd name="T0" fmla="*/ 0 w 1704000"/>
                  <a:gd name="T1" fmla="*/ 0 h 360000"/>
                  <a:gd name="T2" fmla="*/ 0 w 1704000"/>
                  <a:gd name="T3" fmla="*/ 0 h 360000"/>
                  <a:gd name="T4" fmla="*/ 0 w 1704000"/>
                  <a:gd name="T5" fmla="*/ 0 h 360000"/>
                  <a:gd name="T6" fmla="*/ 0 w 1704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04000"/>
                  <a:gd name="T13" fmla="*/ 0 h 360000"/>
                  <a:gd name="T14" fmla="*/ 1704000 w 1704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04000" h="360000">
                    <a:moveTo>
                      <a:pt x="1704000" y="318000"/>
                    </a:moveTo>
                    <a:lnTo>
                      <a:pt x="1704000" y="42000"/>
                    </a:lnTo>
                    <a:cubicBezTo>
                      <a:pt x="1704000" y="18816"/>
                      <a:pt x="1685184" y="0"/>
                      <a:pt x="1662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1662000" y="360000"/>
                    </a:lnTo>
                    <a:cubicBezTo>
                      <a:pt x="1685184" y="360000"/>
                      <a:pt x="1704000" y="341184"/>
                      <a:pt x="1704000" y="318000"/>
                    </a:cubicBezTo>
                    <a:close/>
                  </a:path>
                </a:pathLst>
              </a:custGeom>
              <a:solidFill>
                <a:srgbClr val="B2A1C7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主产层扩边产能建设</a:t>
                </a:r>
                <a:endParaRPr lang="en-US" altLang="zh-CN" sz="800" b="1">
                  <a:solidFill>
                    <a:srgbClr val="1919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或老区开发调整意见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74" name="ConnectLine"/>
              <p:cNvSpPr/>
              <p:nvPr/>
            </p:nvSpPr>
            <p:spPr bwMode="auto">
              <a:xfrm>
                <a:off x="7988" y="8616"/>
                <a:ext cx="1491" cy="1105"/>
              </a:xfrm>
              <a:custGeom>
                <a:avLst/>
                <a:gdLst>
                  <a:gd name="T0" fmla="*/ 0 w 912000"/>
                  <a:gd name="T1" fmla="*/ 0 h 1014000"/>
                  <a:gd name="T2" fmla="*/ 0 w 912000"/>
                  <a:gd name="T3" fmla="*/ 0 h 1014000"/>
                  <a:gd name="T4" fmla="*/ 0 w 912000"/>
                  <a:gd name="T5" fmla="*/ 0 h 1014000"/>
                  <a:gd name="T6" fmla="*/ 0 60000 65536"/>
                  <a:gd name="T7" fmla="*/ 0 60000 65536"/>
                  <a:gd name="T8" fmla="*/ 0 60000 65536"/>
                  <a:gd name="T9" fmla="*/ 154266 w 912000"/>
                  <a:gd name="T10" fmla="*/ -72000 h 1014000"/>
                  <a:gd name="T11" fmla="*/ 268309 w 912000"/>
                  <a:gd name="T12" fmla="*/ 72000 h 10140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12000" h="1014000" fill="none">
                    <a:moveTo>
                      <a:pt x="0" y="0"/>
                    </a:moveTo>
                    <a:lnTo>
                      <a:pt x="912000" y="0"/>
                    </a:lnTo>
                    <a:lnTo>
                      <a:pt x="912000" y="1014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miter lim="800000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8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endParaRPr lang="en-US" altLang="zh-CN" sz="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判定"/>
              <p:cNvSpPr/>
              <p:nvPr/>
            </p:nvSpPr>
            <p:spPr bwMode="auto">
              <a:xfrm>
                <a:off x="3127" y="8420"/>
                <a:ext cx="1562" cy="394"/>
              </a:xfrm>
              <a:custGeom>
                <a:avLst/>
                <a:gdLst>
                  <a:gd name="T0" fmla="*/ 0 w 600000"/>
                  <a:gd name="T1" fmla="*/ 0 h 361125"/>
                  <a:gd name="T2" fmla="*/ 0 w 600000"/>
                  <a:gd name="T3" fmla="*/ 0 h 361125"/>
                  <a:gd name="T4" fmla="*/ 0 w 600000"/>
                  <a:gd name="T5" fmla="*/ 0 h 361125"/>
                  <a:gd name="T6" fmla="*/ 0 w 600000"/>
                  <a:gd name="T7" fmla="*/ 0 h 36112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96000 w 600000"/>
                  <a:gd name="T13" fmla="*/ 65005 h 361125"/>
                  <a:gd name="T14" fmla="*/ 504000 w 600000"/>
                  <a:gd name="T15" fmla="*/ 341024 h 36112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1125">
                    <a:moveTo>
                      <a:pt x="300000" y="361125"/>
                    </a:moveTo>
                    <a:lnTo>
                      <a:pt x="600000" y="180563"/>
                    </a:lnTo>
                    <a:lnTo>
                      <a:pt x="300000" y="0"/>
                    </a:lnTo>
                    <a:lnTo>
                      <a:pt x="0" y="180563"/>
                    </a:lnTo>
                    <a:lnTo>
                      <a:pt x="300000" y="361125"/>
                    </a:ln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剩余储量规模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76" name="ConnectLine"/>
              <p:cNvSpPr/>
              <p:nvPr/>
            </p:nvSpPr>
            <p:spPr bwMode="auto">
              <a:xfrm>
                <a:off x="3590" y="8257"/>
                <a:ext cx="11" cy="163"/>
              </a:xfrm>
              <a:custGeom>
                <a:avLst/>
                <a:gdLst>
                  <a:gd name="T0" fmla="*/ 0 w 6000"/>
                  <a:gd name="T1" fmla="*/ 0 h 149438"/>
                  <a:gd name="T2" fmla="*/ 0 w 6000"/>
                  <a:gd name="T3" fmla="*/ 0 h 14943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149438" fill="none">
                    <a:moveTo>
                      <a:pt x="0" y="0"/>
                    </a:moveTo>
                    <a:lnTo>
                      <a:pt x="0" y="149438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ConnectLine"/>
              <p:cNvSpPr/>
              <p:nvPr/>
            </p:nvSpPr>
            <p:spPr bwMode="auto">
              <a:xfrm>
                <a:off x="1525" y="8616"/>
                <a:ext cx="1626" cy="1105"/>
              </a:xfrm>
              <a:custGeom>
                <a:avLst/>
                <a:gdLst>
                  <a:gd name="T0" fmla="*/ 0 w 870000"/>
                  <a:gd name="T1" fmla="*/ 0 h 1014000"/>
                  <a:gd name="T2" fmla="*/ 0 w 870000"/>
                  <a:gd name="T3" fmla="*/ 0 h 1014000"/>
                  <a:gd name="T4" fmla="*/ 0 w 870000"/>
                  <a:gd name="T5" fmla="*/ 0 h 1014000"/>
                  <a:gd name="T6" fmla="*/ 0 60000 65536"/>
                  <a:gd name="T7" fmla="*/ 0 60000 65536"/>
                  <a:gd name="T8" fmla="*/ 0 60000 65536"/>
                  <a:gd name="T9" fmla="*/ 567800 w 870000"/>
                  <a:gd name="T10" fmla="*/ -72000 h 1014000"/>
                  <a:gd name="T11" fmla="*/ 681800 w 870000"/>
                  <a:gd name="T12" fmla="*/ 72000 h 10140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70000" h="1014000" fill="none">
                    <a:moveTo>
                      <a:pt x="870000" y="0"/>
                    </a:moveTo>
                    <a:lnTo>
                      <a:pt x="0" y="0"/>
                    </a:lnTo>
                    <a:lnTo>
                      <a:pt x="0" y="1014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miter lim="800000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8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endParaRPr lang="en-US" altLang="zh-CN" sz="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流程"/>
              <p:cNvSpPr/>
              <p:nvPr/>
            </p:nvSpPr>
            <p:spPr bwMode="auto">
              <a:xfrm>
                <a:off x="3019" y="9111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剩余油平面</a:t>
                </a:r>
                <a:endParaRPr lang="en-US" altLang="zh-CN" sz="800" b="1">
                  <a:solidFill>
                    <a:srgbClr val="1919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分布预测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79" name="ConnectLine"/>
              <p:cNvSpPr/>
              <p:nvPr/>
            </p:nvSpPr>
            <p:spPr bwMode="auto">
              <a:xfrm>
                <a:off x="3909" y="8814"/>
                <a:ext cx="11" cy="298"/>
              </a:xfrm>
              <a:custGeom>
                <a:avLst/>
                <a:gdLst>
                  <a:gd name="T0" fmla="*/ 0 w 6000"/>
                  <a:gd name="T1" fmla="*/ 0 h 273642"/>
                  <a:gd name="T2" fmla="*/ 0 w 6000"/>
                  <a:gd name="T3" fmla="*/ 0 h 27364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00" h="273642" fill="none">
                    <a:moveTo>
                      <a:pt x="0" y="0"/>
                    </a:moveTo>
                    <a:lnTo>
                      <a:pt x="0" y="273642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ConnectLine"/>
              <p:cNvSpPr/>
              <p:nvPr/>
            </p:nvSpPr>
            <p:spPr bwMode="auto">
              <a:xfrm>
                <a:off x="6183" y="8813"/>
                <a:ext cx="1233" cy="298"/>
              </a:xfrm>
              <a:custGeom>
                <a:avLst/>
                <a:gdLst>
                  <a:gd name="T0" fmla="*/ 0 w 756000"/>
                  <a:gd name="T1" fmla="*/ 0 h 273642"/>
                  <a:gd name="T2" fmla="*/ 0 w 756000"/>
                  <a:gd name="T3" fmla="*/ 0 h 273642"/>
                  <a:gd name="T4" fmla="*/ 0 w 756000"/>
                  <a:gd name="T5" fmla="*/ 0 h 273642"/>
                  <a:gd name="T6" fmla="*/ 0 w 756000"/>
                  <a:gd name="T7" fmla="*/ 0 h 2736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699000 w 756000"/>
                  <a:gd name="T13" fmla="*/ -8398 h 273642"/>
                  <a:gd name="T14" fmla="*/ 813000 w 756000"/>
                  <a:gd name="T15" fmla="*/ 135671 h 2736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56000" h="273642" fill="none">
                    <a:moveTo>
                      <a:pt x="756000" y="0"/>
                    </a:moveTo>
                    <a:lnTo>
                      <a:pt x="756000" y="149438"/>
                    </a:lnTo>
                    <a:lnTo>
                      <a:pt x="0" y="149438"/>
                    </a:lnTo>
                    <a:lnTo>
                      <a:pt x="0" y="273642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miter lim="800000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8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Y</a:t>
                </a:r>
                <a:endParaRPr lang="en-US" altLang="zh-CN" sz="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流程"/>
              <p:cNvSpPr/>
              <p:nvPr/>
            </p:nvSpPr>
            <p:spPr bwMode="auto">
              <a:xfrm>
                <a:off x="1700" y="9111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已开发油藏</a:t>
                </a:r>
                <a:endParaRPr lang="en-US" altLang="zh-CN" sz="800" b="1">
                  <a:solidFill>
                    <a:srgbClr val="19191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动态评价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82" name="ConnectLine"/>
              <p:cNvSpPr/>
              <p:nvPr/>
            </p:nvSpPr>
            <p:spPr bwMode="auto">
              <a:xfrm flipV="1">
                <a:off x="2821" y="9238"/>
                <a:ext cx="222" cy="70"/>
              </a:xfrm>
              <a:custGeom>
                <a:avLst/>
                <a:gdLst>
                  <a:gd name="T0" fmla="*/ 0 w 156000"/>
                  <a:gd name="T1" fmla="*/ 0 h 6000"/>
                  <a:gd name="T2" fmla="*/ 0 w 156000"/>
                  <a:gd name="T3" fmla="*/ 0 h 600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56000" h="6000" fill="none">
                    <a:moveTo>
                      <a:pt x="0" y="0"/>
                    </a:moveTo>
                    <a:lnTo>
                      <a:pt x="156000" y="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ConnectLine"/>
              <p:cNvSpPr/>
              <p:nvPr/>
            </p:nvSpPr>
            <p:spPr bwMode="auto">
              <a:xfrm>
                <a:off x="3570" y="9504"/>
                <a:ext cx="460" cy="218"/>
              </a:xfrm>
              <a:custGeom>
                <a:avLst/>
                <a:gdLst>
                  <a:gd name="T0" fmla="*/ 0 w 246000"/>
                  <a:gd name="T1" fmla="*/ 0 h 199795"/>
                  <a:gd name="T2" fmla="*/ 0 w 246000"/>
                  <a:gd name="T3" fmla="*/ 0 h 199795"/>
                  <a:gd name="T4" fmla="*/ 0 w 246000"/>
                  <a:gd name="T5" fmla="*/ 0 h 199795"/>
                  <a:gd name="T6" fmla="*/ 0 w 246000"/>
                  <a:gd name="T7" fmla="*/ 0 h 19979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6000" h="199795" fill="none">
                    <a:moveTo>
                      <a:pt x="0" y="0"/>
                    </a:moveTo>
                    <a:lnTo>
                      <a:pt x="0" y="103795"/>
                    </a:lnTo>
                    <a:lnTo>
                      <a:pt x="246000" y="103795"/>
                    </a:lnTo>
                    <a:lnTo>
                      <a:pt x="246000" y="199795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ConnectLine"/>
              <p:cNvSpPr/>
              <p:nvPr/>
            </p:nvSpPr>
            <p:spPr bwMode="auto">
              <a:xfrm>
                <a:off x="4042" y="9504"/>
                <a:ext cx="729" cy="218"/>
              </a:xfrm>
              <a:custGeom>
                <a:avLst/>
                <a:gdLst>
                  <a:gd name="T0" fmla="*/ 0 w 510000"/>
                  <a:gd name="T1" fmla="*/ 0 h 199795"/>
                  <a:gd name="T2" fmla="*/ 0 w 510000"/>
                  <a:gd name="T3" fmla="*/ 0 h 199795"/>
                  <a:gd name="T4" fmla="*/ 0 w 510000"/>
                  <a:gd name="T5" fmla="*/ 0 h 199795"/>
                  <a:gd name="T6" fmla="*/ 0 w 510000"/>
                  <a:gd name="T7" fmla="*/ 0 h 19979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10000" h="199795" fill="none">
                    <a:moveTo>
                      <a:pt x="510000" y="0"/>
                    </a:moveTo>
                    <a:lnTo>
                      <a:pt x="510000" y="103795"/>
                    </a:lnTo>
                    <a:lnTo>
                      <a:pt x="0" y="103795"/>
                    </a:lnTo>
                    <a:lnTo>
                      <a:pt x="0" y="199795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ConnectLine"/>
              <p:cNvSpPr/>
              <p:nvPr/>
            </p:nvSpPr>
            <p:spPr bwMode="auto">
              <a:xfrm>
                <a:off x="2381" y="7792"/>
                <a:ext cx="510" cy="268"/>
              </a:xfrm>
              <a:custGeom>
                <a:avLst/>
                <a:gdLst>
                  <a:gd name="T0" fmla="*/ 0 w 273000"/>
                  <a:gd name="T1" fmla="*/ 0 h 246000"/>
                  <a:gd name="T2" fmla="*/ 0 w 273000"/>
                  <a:gd name="T3" fmla="*/ 0 h 246000"/>
                  <a:gd name="T4" fmla="*/ 0 w 273000"/>
                  <a:gd name="T5" fmla="*/ 0 h 246000"/>
                  <a:gd name="T6" fmla="*/ 0 w 273000"/>
                  <a:gd name="T7" fmla="*/ 0 h 246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3000" h="246000" fill="none">
                    <a:moveTo>
                      <a:pt x="0" y="0"/>
                    </a:moveTo>
                    <a:lnTo>
                      <a:pt x="142500" y="0"/>
                    </a:lnTo>
                    <a:lnTo>
                      <a:pt x="142500" y="246000"/>
                    </a:lnTo>
                    <a:lnTo>
                      <a:pt x="273000" y="24600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ConnectLine"/>
              <p:cNvSpPr/>
              <p:nvPr/>
            </p:nvSpPr>
            <p:spPr bwMode="auto">
              <a:xfrm>
                <a:off x="2381" y="8061"/>
                <a:ext cx="510" cy="177"/>
              </a:xfrm>
              <a:custGeom>
                <a:avLst/>
                <a:gdLst>
                  <a:gd name="T0" fmla="*/ 0 w 273000"/>
                  <a:gd name="T1" fmla="*/ 0 h 162000"/>
                  <a:gd name="T2" fmla="*/ 0 w 273000"/>
                  <a:gd name="T3" fmla="*/ 0 h 162000"/>
                  <a:gd name="T4" fmla="*/ 0 w 273000"/>
                  <a:gd name="T5" fmla="*/ 0 h 162000"/>
                  <a:gd name="T6" fmla="*/ 0 w 273000"/>
                  <a:gd name="T7" fmla="*/ 0 h 1620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3000" h="162000" fill="none">
                    <a:moveTo>
                      <a:pt x="0" y="162000"/>
                    </a:moveTo>
                    <a:lnTo>
                      <a:pt x="142500" y="162000"/>
                    </a:lnTo>
                    <a:lnTo>
                      <a:pt x="142500" y="0"/>
                    </a:lnTo>
                    <a:lnTo>
                      <a:pt x="273000" y="0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rou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流程"/>
              <p:cNvSpPr/>
              <p:nvPr/>
            </p:nvSpPr>
            <p:spPr bwMode="auto">
              <a:xfrm>
                <a:off x="1370" y="7596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地质控制因素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88" name="流程"/>
              <p:cNvSpPr/>
              <p:nvPr/>
            </p:nvSpPr>
            <p:spPr bwMode="auto">
              <a:xfrm>
                <a:off x="1370" y="8041"/>
                <a:ext cx="1121" cy="392"/>
              </a:xfrm>
              <a:custGeom>
                <a:avLst/>
                <a:gdLst>
                  <a:gd name="T0" fmla="*/ 0 w 600000"/>
                  <a:gd name="T1" fmla="*/ 0 h 360000"/>
                  <a:gd name="T2" fmla="*/ 0 w 600000"/>
                  <a:gd name="T3" fmla="*/ 0 h 360000"/>
                  <a:gd name="T4" fmla="*/ 0 w 600000"/>
                  <a:gd name="T5" fmla="*/ 0 h 360000"/>
                  <a:gd name="T6" fmla="*/ 0 w 600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0000"/>
                  <a:gd name="T13" fmla="*/ 0 h 360000"/>
                  <a:gd name="T14" fmla="*/ 600000 w 600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0000" h="360000">
                    <a:moveTo>
                      <a:pt x="600000" y="318000"/>
                    </a:moveTo>
                    <a:lnTo>
                      <a:pt x="600000" y="42000"/>
                    </a:lnTo>
                    <a:cubicBezTo>
                      <a:pt x="600000" y="18816"/>
                      <a:pt x="581184" y="0"/>
                      <a:pt x="558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558000" y="360000"/>
                    </a:lnTo>
                    <a:cubicBezTo>
                      <a:pt x="581184" y="360000"/>
                      <a:pt x="600000" y="341184"/>
                      <a:pt x="600000" y="318000"/>
                    </a:cubicBezTo>
                    <a:close/>
                  </a:path>
                </a:pathLst>
              </a:custGeom>
              <a:solidFill>
                <a:srgbClr val="FF66FF"/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" b="1">
                    <a:solidFill>
                      <a:srgbClr val="19191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开发影响因素</a:t>
                </a:r>
                <a:endParaRPr lang="zh-CN" altLang="en-US" sz="800" b="1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89" name="流程"/>
              <p:cNvSpPr/>
              <p:nvPr/>
            </p:nvSpPr>
            <p:spPr bwMode="auto">
              <a:xfrm>
                <a:off x="4469" y="7391"/>
                <a:ext cx="2023" cy="391"/>
              </a:xfrm>
              <a:custGeom>
                <a:avLst/>
                <a:gdLst>
                  <a:gd name="T0" fmla="*/ 0 w 996000"/>
                  <a:gd name="T1" fmla="*/ 0 h 360000"/>
                  <a:gd name="T2" fmla="*/ 0 w 996000"/>
                  <a:gd name="T3" fmla="*/ 0 h 360000"/>
                  <a:gd name="T4" fmla="*/ 0 w 996000"/>
                  <a:gd name="T5" fmla="*/ 0 h 360000"/>
                  <a:gd name="T6" fmla="*/ 0 w 996000"/>
                  <a:gd name="T7" fmla="*/ 0 h 3600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96000"/>
                  <a:gd name="T13" fmla="*/ 0 h 360000"/>
                  <a:gd name="T14" fmla="*/ 996000 w 996000"/>
                  <a:gd name="T15" fmla="*/ 360000 h 3600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96000" h="360000">
                    <a:moveTo>
                      <a:pt x="996000" y="318000"/>
                    </a:moveTo>
                    <a:lnTo>
                      <a:pt x="996000" y="42000"/>
                    </a:lnTo>
                    <a:cubicBezTo>
                      <a:pt x="996000" y="18816"/>
                      <a:pt x="977184" y="0"/>
                      <a:pt x="954000" y="0"/>
                    </a:cubicBezTo>
                    <a:lnTo>
                      <a:pt x="42000" y="0"/>
                    </a:lnTo>
                    <a:cubicBezTo>
                      <a:pt x="18816" y="0"/>
                      <a:pt x="0" y="18816"/>
                      <a:pt x="0" y="42000"/>
                    </a:cubicBezTo>
                    <a:lnTo>
                      <a:pt x="0" y="318000"/>
                    </a:lnTo>
                    <a:cubicBezTo>
                      <a:pt x="0" y="341184"/>
                      <a:pt x="18816" y="360000"/>
                      <a:pt x="42000" y="360000"/>
                    </a:cubicBezTo>
                    <a:lnTo>
                      <a:pt x="954000" y="360000"/>
                    </a:lnTo>
                    <a:cubicBezTo>
                      <a:pt x="977184" y="360000"/>
                      <a:pt x="996000" y="341184"/>
                      <a:pt x="996000" y="31800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6000">
                <a:solidFill>
                  <a:srgbClr val="323232"/>
                </a:solidFill>
                <a:miter lim="800000"/>
              </a:ln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en-US" sz="8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试油措施方案、现场实施</a:t>
                </a:r>
                <a:endParaRPr lang="en-US" altLang="zh-CN" sz="8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90" name="直接箭头连接符 89"/>
              <p:cNvCxnSpPr/>
              <p:nvPr/>
            </p:nvCxnSpPr>
            <p:spPr>
              <a:xfrm>
                <a:off x="5433" y="7162"/>
                <a:ext cx="0" cy="2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3919" y="7597"/>
                <a:ext cx="5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/>
              <p:cNvCxnSpPr/>
              <p:nvPr/>
            </p:nvCxnSpPr>
            <p:spPr>
              <a:xfrm>
                <a:off x="3919" y="7597"/>
                <a:ext cx="0" cy="2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>
                <a:off x="6492" y="7597"/>
                <a:ext cx="5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/>
              <p:cNvCxnSpPr/>
              <p:nvPr/>
            </p:nvCxnSpPr>
            <p:spPr>
              <a:xfrm>
                <a:off x="7035" y="7597"/>
                <a:ext cx="0" cy="2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ConnectLine"/>
              <p:cNvSpPr/>
              <p:nvPr/>
            </p:nvSpPr>
            <p:spPr bwMode="auto">
              <a:xfrm>
                <a:off x="3909" y="8813"/>
                <a:ext cx="862" cy="298"/>
              </a:xfrm>
              <a:custGeom>
                <a:avLst/>
                <a:gdLst>
                  <a:gd name="T0" fmla="*/ 0 w 756000"/>
                  <a:gd name="T1" fmla="*/ 0 h 273642"/>
                  <a:gd name="T2" fmla="*/ 0 w 756000"/>
                  <a:gd name="T3" fmla="*/ 0 h 273642"/>
                  <a:gd name="T4" fmla="*/ 0 w 756000"/>
                  <a:gd name="T5" fmla="*/ 0 h 273642"/>
                  <a:gd name="T6" fmla="*/ 0 w 756000"/>
                  <a:gd name="T7" fmla="*/ 0 h 2736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-57000 w 756000"/>
                  <a:gd name="T13" fmla="*/ 9598 h 273642"/>
                  <a:gd name="T14" fmla="*/ 57000 w 756000"/>
                  <a:gd name="T15" fmla="*/ 153666 h 2736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56000" h="273642" fill="none">
                    <a:moveTo>
                      <a:pt x="0" y="0"/>
                    </a:moveTo>
                    <a:lnTo>
                      <a:pt x="0" y="149438"/>
                    </a:lnTo>
                    <a:lnTo>
                      <a:pt x="756000" y="149438"/>
                    </a:lnTo>
                    <a:lnTo>
                      <a:pt x="756000" y="273642"/>
                    </a:lnTo>
                  </a:path>
                </a:pathLst>
              </a:custGeom>
              <a:noFill/>
              <a:ln w="6000">
                <a:solidFill>
                  <a:srgbClr val="323232"/>
                </a:solidFill>
                <a:miter lim="800000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8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Y</a:t>
                </a:r>
                <a:endParaRPr lang="en-US" altLang="zh-CN" sz="8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文本框 124"/>
              <p:cNvSpPr txBox="1">
                <a:spLocks noChangeArrowheads="1"/>
              </p:cNvSpPr>
              <p:nvPr/>
            </p:nvSpPr>
            <p:spPr bwMode="auto">
              <a:xfrm>
                <a:off x="8093" y="6756"/>
                <a:ext cx="2026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0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重新评价资源潜力</a:t>
                </a:r>
              </a:p>
            </p:txBody>
          </p:sp>
          <p:sp>
            <p:nvSpPr>
              <p:cNvPr id="107" name="文本框 7"/>
              <p:cNvSpPr txBox="1">
                <a:spLocks noChangeArrowheads="1"/>
              </p:cNvSpPr>
              <p:nvPr/>
            </p:nvSpPr>
            <p:spPr bwMode="auto">
              <a:xfrm>
                <a:off x="2720" y="7319"/>
                <a:ext cx="1011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“点”</a:t>
                </a:r>
              </a:p>
            </p:txBody>
          </p:sp>
          <p:sp>
            <p:nvSpPr>
              <p:cNvPr id="108" name="文本框 126"/>
              <p:cNvSpPr txBox="1">
                <a:spLocks noChangeArrowheads="1"/>
              </p:cNvSpPr>
              <p:nvPr/>
            </p:nvSpPr>
            <p:spPr bwMode="auto">
              <a:xfrm>
                <a:off x="5101" y="8350"/>
                <a:ext cx="1040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“面”</a:t>
                </a:r>
              </a:p>
            </p:txBody>
          </p:sp>
          <p:sp>
            <p:nvSpPr>
              <p:cNvPr id="109" name="文本框 127"/>
              <p:cNvSpPr txBox="1">
                <a:spLocks noChangeArrowheads="1"/>
              </p:cNvSpPr>
              <p:nvPr/>
            </p:nvSpPr>
            <p:spPr bwMode="auto">
              <a:xfrm>
                <a:off x="9387" y="9069"/>
                <a:ext cx="827" cy="4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6195" tIns="36195" rIns="36195" bIns="36195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4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“体”</a:t>
                </a:r>
              </a:p>
            </p:txBody>
          </p:sp>
        </p:grpSp>
      </p:grpSp>
      <p:sp>
        <p:nvSpPr>
          <p:cNvPr id="113" name="Text Box 5"/>
          <p:cNvSpPr txBox="1">
            <a:spLocks noChangeArrowheads="1"/>
          </p:cNvSpPr>
          <p:nvPr/>
        </p:nvSpPr>
        <p:spPr bwMode="auto">
          <a:xfrm>
            <a:off x="819150" y="2233295"/>
            <a:ext cx="3927475" cy="164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indent="457200" eaLnBrk="1" hangingPunct="1">
              <a:lnSpc>
                <a:spcPct val="120000"/>
              </a:lnSpc>
              <a:defRPr sz="1600">
                <a:latin typeface="黑体" panose="02010600030101010101" charset="-122"/>
                <a:ea typeface="黑体" panose="02010600030101010101" charset="-122"/>
                <a:cs typeface="方正大黑简体" panose="02010601030101010101" pitchFamily="2" charset="-122"/>
              </a:defRPr>
            </a:lvl1pPr>
          </a:lstStyle>
          <a:p>
            <a:pPr algn="just">
              <a:lnSpc>
                <a:spcPct val="14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以原储层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剩余油定量评价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为核心，兼顾非主力层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流体性质准确识别，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测井地质油藏结合评价剩余资源潜力，明确主要挖潜方向 </a:t>
            </a:r>
            <a:r>
              <a:rPr lang="zh-CN" altLang="en-US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pic>
        <p:nvPicPr>
          <p:cNvPr id="114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" y="3910330"/>
            <a:ext cx="3833495" cy="234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760913" y="44450"/>
            <a:ext cx="2670175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75000"/>
              </a:lnSpc>
            </a:pPr>
            <a:r>
              <a:rPr lang="zh-CN" altLang="en-US" sz="3200" b="1" dirty="0">
                <a:solidFill>
                  <a:srgbClr val="006FC0"/>
                </a:solidFill>
                <a:latin typeface="造字工房悦黑体验版纤细体" charset="-122"/>
                <a:ea typeface="微软雅黑" panose="020B0503020204020204" pitchFamily="34" charset="-122"/>
              </a:rPr>
              <a:t>汇报提纲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029710" y="1760855"/>
            <a:ext cx="4617720" cy="3643630"/>
            <a:chOff x="6346" y="3095"/>
            <a:chExt cx="7272" cy="5738"/>
          </a:xfrm>
        </p:grpSpPr>
        <p:sp>
          <p:nvSpPr>
            <p:cNvPr id="7" name="object 5"/>
            <p:cNvSpPr txBox="1"/>
            <p:nvPr/>
          </p:nvSpPr>
          <p:spPr>
            <a:xfrm>
              <a:off x="6966" y="3095"/>
              <a:ext cx="6652" cy="57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一、剩余油监测需求</a:t>
              </a:r>
              <a:endParaRPr lang="en-US" altLang="zh-CN" sz="36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  <a:p>
              <a:pPr marL="12700" marR="5080" indent="0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思路与方案</a:t>
              </a:r>
              <a:endParaRPr lang="en-US" altLang="zh-CN" sz="36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  <a:p>
              <a:pPr marL="12700" marR="5080"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</a:t>
              </a: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剩余油测井技术四、结论及认识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346" y="3758"/>
              <a:ext cx="397" cy="4911"/>
              <a:chOff x="6141" y="3551"/>
              <a:chExt cx="397" cy="4911"/>
            </a:xfrm>
          </p:grpSpPr>
          <p:sp>
            <p:nvSpPr>
              <p:cNvPr id="6" name="直接连接符 14"/>
              <p:cNvSpPr>
                <a:spLocks noChangeShapeType="1"/>
              </p:cNvSpPr>
              <p:nvPr/>
            </p:nvSpPr>
            <p:spPr bwMode="auto">
              <a:xfrm>
                <a:off x="6322" y="4019"/>
                <a:ext cx="0" cy="391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" name="椭圆 7"/>
              <p:cNvSpPr>
                <a:spLocks noChangeArrowheads="1"/>
              </p:cNvSpPr>
              <p:nvPr/>
            </p:nvSpPr>
            <p:spPr bwMode="auto">
              <a:xfrm>
                <a:off x="6141" y="3551"/>
                <a:ext cx="397" cy="3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lIns="90170" tIns="46990" rIns="90170" bIns="46990" anchor="ctr"/>
              <a:lstStyle/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endParaRPr>
              </a:p>
            </p:txBody>
          </p:sp>
          <p:sp>
            <p:nvSpPr>
              <p:cNvPr id="8" name="椭圆 8"/>
              <p:cNvSpPr>
                <a:spLocks noChangeArrowheads="1"/>
              </p:cNvSpPr>
              <p:nvPr/>
            </p:nvSpPr>
            <p:spPr bwMode="auto">
              <a:xfrm>
                <a:off x="6141" y="8065"/>
                <a:ext cx="397" cy="397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lIns="90170" tIns="46990" rIns="90170" bIns="46990" anchor="ctr"/>
              <a:lstStyle/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文本框 1"/>
          <p:cNvSpPr txBox="1"/>
          <p:nvPr/>
        </p:nvSpPr>
        <p:spPr>
          <a:xfrm>
            <a:off x="840000" y="1424305"/>
            <a:ext cx="10512000" cy="12528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Clr>
                <a:srgbClr val="FF0000"/>
              </a:buClr>
              <a:buSzPct val="120000"/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”-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RAS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RDT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全谱及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宽能域氯能谱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等剩余油测井及评价技术，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摸清单井潜力层位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</a:p>
          <a:p>
            <a:pPr marL="285750" indent="-285750">
              <a:lnSpc>
                <a:spcPct val="140000"/>
              </a:lnSpc>
              <a:buClr>
                <a:srgbClr val="FF0000"/>
              </a:buClr>
              <a:buSzPct val="120000"/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”-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根据示踪剂、井间微地震等技术对井间水驱前缘的确定，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摸清目标区块井间剩余油分布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</a:p>
          <a:p>
            <a:pPr marL="285750" indent="-285750">
              <a:lnSpc>
                <a:spcPct val="140000"/>
              </a:lnSpc>
              <a:buClr>
                <a:srgbClr val="FF0000"/>
              </a:buClr>
              <a:buSzPct val="120000"/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”- 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区块分析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技术，对油藏纵向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及平面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剩余油进行精细刻画，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锁定剩余油挖掘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甜点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pic>
        <p:nvPicPr>
          <p:cNvPr id="30725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5" y="2748280"/>
            <a:ext cx="10335895" cy="3711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384" name="文本框 4"/>
          <p:cNvSpPr txBox="1"/>
          <p:nvPr/>
        </p:nvSpPr>
        <p:spPr>
          <a:xfrm>
            <a:off x="786130" y="1049020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、剩余油富集规律研究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786000" y="1113790"/>
            <a:ext cx="10620000" cy="511175"/>
            <a:chOff x="1321" y="3103"/>
            <a:chExt cx="16496" cy="713"/>
          </a:xfrm>
        </p:grpSpPr>
        <p:sp>
          <p:nvSpPr>
            <p:cNvPr id="20" name="燕尾形 19"/>
            <p:cNvSpPr/>
            <p:nvPr/>
          </p:nvSpPr>
          <p:spPr bwMode="auto">
            <a:xfrm>
              <a:off x="6413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燕尾形 20"/>
            <p:cNvSpPr/>
            <p:nvPr/>
          </p:nvSpPr>
          <p:spPr bwMode="auto">
            <a:xfrm>
              <a:off x="3510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燕尾形 21"/>
            <p:cNvSpPr/>
            <p:nvPr/>
          </p:nvSpPr>
          <p:spPr bwMode="auto">
            <a:xfrm>
              <a:off x="9310" y="3175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燕尾形 22"/>
            <p:cNvSpPr/>
            <p:nvPr/>
          </p:nvSpPr>
          <p:spPr bwMode="auto">
            <a:xfrm>
              <a:off x="12425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燕尾形 23"/>
            <p:cNvSpPr/>
            <p:nvPr/>
          </p:nvSpPr>
          <p:spPr bwMode="auto">
            <a:xfrm>
              <a:off x="14525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1321" y="3118"/>
              <a:ext cx="1640" cy="69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精细解释</a:t>
              </a: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7250" y="3103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油藏监测</a:t>
              </a:r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10256" y="3118"/>
              <a:ext cx="1637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整体评价</a:t>
              </a: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13259" y="3118"/>
              <a:ext cx="1640" cy="6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措施方案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16233" y="3103"/>
              <a:ext cx="1584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755" rIns="71755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现场应用</a:t>
              </a: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4244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综合分析</a:t>
              </a:r>
            </a:p>
          </p:txBody>
        </p:sp>
        <p:sp>
          <p:nvSpPr>
            <p:cNvPr id="42" name="燕尾形 41"/>
            <p:cNvSpPr/>
            <p:nvPr/>
          </p:nvSpPr>
          <p:spPr bwMode="auto">
            <a:xfrm>
              <a:off x="15396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8594" y="1710647"/>
            <a:ext cx="10619105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5080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altLang="en-US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以问题为导向，深入生产实际，积极落实需求，围绕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需求开展专项交流汇报，根据整体评价成果，优选查层补孔、堵水调剖、井网优化、动态监测、套损套变治理等方案，</a:t>
            </a:r>
            <a:r>
              <a:rPr lang="zh-CN" altLang="en-US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强化问题解决，实现开发老区增产提采。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98770" y="3000551"/>
            <a:ext cx="7877814" cy="3419933"/>
            <a:chOff x="-19" y="3994"/>
            <a:chExt cx="14601" cy="6560"/>
          </a:xfrm>
        </p:grpSpPr>
        <p:grpSp>
          <p:nvGrpSpPr>
            <p:cNvPr id="212996" name="组合 11"/>
            <p:cNvGrpSpPr/>
            <p:nvPr/>
          </p:nvGrpSpPr>
          <p:grpSpPr>
            <a:xfrm>
              <a:off x="114" y="4558"/>
              <a:ext cx="7787" cy="5995"/>
              <a:chOff x="9660" y="3293"/>
              <a:chExt cx="9385" cy="6385"/>
            </a:xfrm>
          </p:grpSpPr>
          <p:pic>
            <p:nvPicPr>
              <p:cNvPr id="212997" name="图片 2" descr="枣四泡泡图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60" y="3293"/>
                <a:ext cx="9385" cy="638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212998" name="组合 39"/>
              <p:cNvGrpSpPr/>
              <p:nvPr/>
            </p:nvGrpSpPr>
            <p:grpSpPr>
              <a:xfrm>
                <a:off x="11243" y="5490"/>
                <a:ext cx="4427" cy="2075"/>
                <a:chOff x="10630" y="4757"/>
                <a:chExt cx="4428" cy="2075"/>
              </a:xfrm>
            </p:grpSpPr>
            <p:cxnSp>
              <p:nvCxnSpPr>
                <p:cNvPr id="41" name="直接箭头连接符 40"/>
                <p:cNvCxnSpPr/>
                <p:nvPr/>
              </p:nvCxnSpPr>
              <p:spPr>
                <a:xfrm>
                  <a:off x="12387" y="5776"/>
                  <a:ext cx="318" cy="136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直接箭头连接符 4"/>
                <p:cNvCxnSpPr/>
                <p:nvPr/>
              </p:nvCxnSpPr>
              <p:spPr>
                <a:xfrm>
                  <a:off x="12387" y="5742"/>
                  <a:ext cx="363" cy="90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箭头连接符 13"/>
                <p:cNvCxnSpPr/>
                <p:nvPr/>
              </p:nvCxnSpPr>
              <p:spPr>
                <a:xfrm flipV="1">
                  <a:off x="12853" y="5172"/>
                  <a:ext cx="442" cy="206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箭头连接符 6"/>
                <p:cNvCxnSpPr/>
                <p:nvPr/>
              </p:nvCxnSpPr>
              <p:spPr>
                <a:xfrm>
                  <a:off x="12853" y="5434"/>
                  <a:ext cx="252" cy="289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/>
                <p:nvPr/>
              </p:nvCxnSpPr>
              <p:spPr>
                <a:xfrm flipH="1">
                  <a:off x="13007" y="5742"/>
                  <a:ext cx="107" cy="249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箭头连接符 8"/>
                <p:cNvCxnSpPr/>
                <p:nvPr/>
              </p:nvCxnSpPr>
              <p:spPr>
                <a:xfrm>
                  <a:off x="13930" y="5849"/>
                  <a:ext cx="697" cy="556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/>
                <p:nvPr/>
              </p:nvCxnSpPr>
              <p:spPr>
                <a:xfrm flipH="1">
                  <a:off x="14691" y="6423"/>
                  <a:ext cx="154" cy="9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箭头连接符 47"/>
                <p:cNvCxnSpPr/>
                <p:nvPr/>
              </p:nvCxnSpPr>
              <p:spPr>
                <a:xfrm>
                  <a:off x="14379" y="5187"/>
                  <a:ext cx="300" cy="176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/>
                <p:cNvCxnSpPr/>
                <p:nvPr/>
              </p:nvCxnSpPr>
              <p:spPr>
                <a:xfrm>
                  <a:off x="14418" y="4757"/>
                  <a:ext cx="273" cy="256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箭头连接符 49"/>
                <p:cNvCxnSpPr/>
                <p:nvPr/>
              </p:nvCxnSpPr>
              <p:spPr>
                <a:xfrm flipH="1">
                  <a:off x="11315" y="6367"/>
                  <a:ext cx="67" cy="346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/>
                <p:nvPr/>
              </p:nvCxnSpPr>
              <p:spPr>
                <a:xfrm flipV="1">
                  <a:off x="11395" y="6223"/>
                  <a:ext cx="265" cy="145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/>
                <p:cNvCxnSpPr/>
                <p:nvPr/>
              </p:nvCxnSpPr>
              <p:spPr>
                <a:xfrm flipH="1" flipV="1">
                  <a:off x="11075" y="6363"/>
                  <a:ext cx="307" cy="4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/>
                <p:nvPr/>
              </p:nvCxnSpPr>
              <p:spPr>
                <a:xfrm flipV="1">
                  <a:off x="10967" y="6327"/>
                  <a:ext cx="98" cy="441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箭头连接符 32"/>
                <p:cNvCxnSpPr/>
                <p:nvPr/>
              </p:nvCxnSpPr>
              <p:spPr>
                <a:xfrm flipH="1" flipV="1">
                  <a:off x="10630" y="6697"/>
                  <a:ext cx="345" cy="75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箭头连接符 33"/>
                <p:cNvCxnSpPr/>
                <p:nvPr/>
              </p:nvCxnSpPr>
              <p:spPr>
                <a:xfrm flipH="1">
                  <a:off x="10645" y="6792"/>
                  <a:ext cx="310" cy="1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箭头连接符 59"/>
                <p:cNvCxnSpPr/>
                <p:nvPr/>
              </p:nvCxnSpPr>
              <p:spPr>
                <a:xfrm flipH="1" flipV="1">
                  <a:off x="12784" y="5424"/>
                  <a:ext cx="302" cy="308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/>
                <p:cNvCxnSpPr/>
                <p:nvPr/>
              </p:nvCxnSpPr>
              <p:spPr>
                <a:xfrm flipH="1">
                  <a:off x="12712" y="5717"/>
                  <a:ext cx="408" cy="195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/>
                <p:cNvCxnSpPr/>
                <p:nvPr/>
              </p:nvCxnSpPr>
              <p:spPr>
                <a:xfrm flipH="1" flipV="1">
                  <a:off x="12075" y="6542"/>
                  <a:ext cx="410" cy="235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/>
                <p:cNvCxnSpPr/>
                <p:nvPr/>
              </p:nvCxnSpPr>
              <p:spPr>
                <a:xfrm flipV="1">
                  <a:off x="12525" y="6517"/>
                  <a:ext cx="375" cy="275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/>
                <p:cNvCxnSpPr/>
                <p:nvPr/>
              </p:nvCxnSpPr>
              <p:spPr>
                <a:xfrm flipV="1">
                  <a:off x="13012" y="6727"/>
                  <a:ext cx="468" cy="105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67"/>
                <p:cNvCxnSpPr/>
                <p:nvPr/>
              </p:nvCxnSpPr>
              <p:spPr>
                <a:xfrm flipV="1">
                  <a:off x="13012" y="6412"/>
                  <a:ext cx="468" cy="420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/>
                <p:cNvCxnSpPr/>
                <p:nvPr/>
              </p:nvCxnSpPr>
              <p:spPr>
                <a:xfrm flipV="1">
                  <a:off x="14691" y="5197"/>
                  <a:ext cx="367" cy="166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箭头连接符 37"/>
                <p:cNvCxnSpPr/>
                <p:nvPr/>
              </p:nvCxnSpPr>
              <p:spPr>
                <a:xfrm flipH="1" flipV="1">
                  <a:off x="14403" y="5167"/>
                  <a:ext cx="310" cy="17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/>
                <p:cNvCxnSpPr/>
                <p:nvPr/>
              </p:nvCxnSpPr>
              <p:spPr>
                <a:xfrm flipH="1" flipV="1">
                  <a:off x="13678" y="5434"/>
                  <a:ext cx="210" cy="403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/>
                <p:cNvCxnSpPr/>
                <p:nvPr/>
              </p:nvCxnSpPr>
              <p:spPr>
                <a:xfrm flipH="1">
                  <a:off x="13653" y="5842"/>
                  <a:ext cx="250" cy="35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39"/>
                <p:cNvCxnSpPr/>
                <p:nvPr/>
              </p:nvCxnSpPr>
              <p:spPr>
                <a:xfrm flipH="1">
                  <a:off x="12087" y="6192"/>
                  <a:ext cx="265" cy="315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箭头连接符 53"/>
                <p:cNvCxnSpPr/>
                <p:nvPr/>
              </p:nvCxnSpPr>
              <p:spPr>
                <a:xfrm flipV="1">
                  <a:off x="12427" y="5837"/>
                  <a:ext cx="340" cy="315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/>
                <p:cNvCxnSpPr/>
                <p:nvPr/>
              </p:nvCxnSpPr>
              <p:spPr>
                <a:xfrm>
                  <a:off x="12422" y="6182"/>
                  <a:ext cx="80" cy="595"/>
                </a:xfrm>
                <a:prstGeom prst="straightConnector1">
                  <a:avLst/>
                </a:prstGeom>
                <a:ln w="19050">
                  <a:solidFill>
                    <a:srgbClr val="0000FF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027" name="组合 123"/>
              <p:cNvGrpSpPr/>
              <p:nvPr/>
            </p:nvGrpSpPr>
            <p:grpSpPr>
              <a:xfrm>
                <a:off x="15324" y="7930"/>
                <a:ext cx="3206" cy="900"/>
                <a:chOff x="14598" y="8288"/>
                <a:chExt cx="3206" cy="904"/>
              </a:xfrm>
            </p:grpSpPr>
            <p:cxnSp>
              <p:nvCxnSpPr>
                <p:cNvPr id="78" name="直接箭头连接符 77"/>
                <p:cNvCxnSpPr/>
                <p:nvPr/>
              </p:nvCxnSpPr>
              <p:spPr>
                <a:xfrm>
                  <a:off x="14598" y="8498"/>
                  <a:ext cx="532" cy="15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029" name="文本框 122"/>
                <p:cNvSpPr txBox="1"/>
                <p:nvPr/>
              </p:nvSpPr>
              <p:spPr>
                <a:xfrm>
                  <a:off x="15487" y="8288"/>
                  <a:ext cx="2317" cy="90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r>
                    <a:rPr lang="zh-CN" altLang="zh-CN" sz="1000" dirty="0">
                      <a:solidFill>
                        <a:srgbClr val="002060"/>
                      </a:solidFill>
                      <a:latin typeface="方正大黑简体" panose="02010601030101010101" pitchFamily="2" charset="-122"/>
                      <a:ea typeface="方正大黑简体" panose="02010601030101010101" pitchFamily="2" charset="-122"/>
                      <a:sym typeface="方正大黑简体" panose="02010601030101010101" pitchFamily="2" charset="-122"/>
                    </a:rPr>
                    <a:t>注水见效方向</a:t>
                  </a:r>
                </a:p>
              </p:txBody>
            </p:sp>
          </p:grpSp>
        </p:grpSp>
        <p:sp>
          <p:nvSpPr>
            <p:cNvPr id="213030" name="Rectangle 6"/>
            <p:cNvSpPr/>
            <p:nvPr/>
          </p:nvSpPr>
          <p:spPr>
            <a:xfrm>
              <a:off x="2065" y="4049"/>
              <a:ext cx="3862" cy="584"/>
            </a:xfrm>
            <a:prstGeom prst="rect">
              <a:avLst/>
            </a:prstGeom>
            <a:solidFill>
              <a:srgbClr val="0070C0"/>
            </a:solidFill>
            <a:ln w="9525">
              <a:noFill/>
            </a:ln>
          </p:spPr>
          <p:txBody>
            <a:bodyPr wrap="square" anchor="ctr" anchorCtr="1">
              <a:spAutoFit/>
            </a:bodyPr>
            <a:lstStyle/>
            <a:p>
              <a:pPr algn="ctr">
                <a:buClrTx/>
                <a:buFontTx/>
              </a:pPr>
              <a:r>
                <a:rPr lang="zh-CN" altLang="en-US" sz="1200" dirty="0">
                  <a:solidFill>
                    <a:srgbClr val="FFFFFF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  <a:sym typeface="宋体" panose="02010600030101010101" pitchFamily="2" charset="-122"/>
                </a:rPr>
                <a:t>枣Ⅳ油组注水见效示意图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墨迹 12"/>
                <p14:cNvContentPartPr/>
                <p14:nvPr/>
              </p14:nvContentPartPr>
              <p14:xfrm>
                <a:off x="2683" y="7803"/>
                <a:ext cx="131" cy="132"/>
              </p14:xfrm>
            </p:contentPart>
          </mc:Choice>
          <mc:Fallback xmlns="">
            <p:pic>
              <p:nvPicPr>
                <p:cNvPr id="13" name="墨迹 12"/>
              </p:nvPicPr>
              <p:blipFill>
                <a:blip r:embed="rId5"/>
              </p:blipFill>
              <p:spPr>
                <a:xfrm>
                  <a:off x="2683" y="7803"/>
                  <a:ext cx="131" cy="132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墨迹 14"/>
                <p14:cNvContentPartPr/>
                <p14:nvPr/>
              </p14:nvContentPartPr>
              <p14:xfrm>
                <a:off x="3415" y="7810"/>
                <a:ext cx="20" cy="43"/>
              </p14:xfrm>
            </p:contentPart>
          </mc:Choice>
          <mc:Fallback xmlns="">
            <p:pic>
              <p:nvPicPr>
                <p:cNvPr id="15" name="墨迹 14"/>
              </p:nvPicPr>
              <p:blipFill>
                <a:blip r:embed="rId7"/>
              </p:blipFill>
              <p:spPr>
                <a:xfrm>
                  <a:off x="3415" y="7810"/>
                  <a:ext cx="20" cy="43"/>
                </a:xfrm>
                <a:prstGeom prst="rect"/>
              </p:spPr>
            </p:pic>
          </mc:Fallback>
        </mc:AlternateContent>
        <p:sp>
          <p:nvSpPr>
            <p:cNvPr id="43" name="矩形 42"/>
            <p:cNvSpPr/>
            <p:nvPr/>
          </p:nvSpPr>
          <p:spPr>
            <a:xfrm>
              <a:off x="2797" y="7898"/>
              <a:ext cx="113" cy="11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967" y="8095"/>
              <a:ext cx="119" cy="119"/>
            </a:xfrm>
            <a:prstGeom prst="ellipse">
              <a:avLst/>
            </a:prstGeom>
            <a:gradFill>
              <a:gsLst>
                <a:gs pos="2000">
                  <a:srgbClr val="EDE9CE"/>
                </a:gs>
                <a:gs pos="68000">
                  <a:srgbClr val="F4DE7B"/>
                </a:gs>
                <a:gs pos="100000">
                  <a:srgbClr val="FACF28"/>
                </a:gs>
              </a:gsLst>
              <a:lin ang="16200000" scaled="1"/>
            </a:gra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3226" y="8511"/>
              <a:ext cx="119" cy="11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374" y="8614"/>
              <a:ext cx="119" cy="119"/>
            </a:xfrm>
            <a:prstGeom prst="ellipse">
              <a:avLst/>
            </a:prstGeom>
            <a:gradFill>
              <a:gsLst>
                <a:gs pos="2000">
                  <a:srgbClr val="EDE9CE"/>
                </a:gs>
                <a:gs pos="68000">
                  <a:srgbClr val="F4DE7B"/>
                </a:gs>
                <a:gs pos="100000">
                  <a:srgbClr val="FACF28"/>
                </a:gs>
              </a:gsLst>
              <a:lin ang="16200000" scaled="1"/>
            </a:gra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084" y="7191"/>
              <a:ext cx="119" cy="11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4537" y="6887"/>
              <a:ext cx="119" cy="119"/>
            </a:xfrm>
            <a:prstGeom prst="triangl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727" y="7634"/>
              <a:ext cx="119" cy="11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/>
            <p:cNvSpPr/>
            <p:nvPr/>
          </p:nvSpPr>
          <p:spPr>
            <a:xfrm>
              <a:off x="4982" y="6278"/>
              <a:ext cx="119" cy="119"/>
            </a:xfrm>
            <a:prstGeom prst="triangl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/>
            <p:cNvSpPr/>
            <p:nvPr/>
          </p:nvSpPr>
          <p:spPr>
            <a:xfrm>
              <a:off x="1332" y="8509"/>
              <a:ext cx="119" cy="119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六角星 78"/>
            <p:cNvSpPr/>
            <p:nvPr/>
          </p:nvSpPr>
          <p:spPr>
            <a:xfrm>
              <a:off x="3518" y="8541"/>
              <a:ext cx="120" cy="120"/>
            </a:xfrm>
            <a:prstGeom prst="star6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rgbClr val="F335D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六角星 79"/>
            <p:cNvSpPr/>
            <p:nvPr/>
          </p:nvSpPr>
          <p:spPr>
            <a:xfrm>
              <a:off x="3956" y="7354"/>
              <a:ext cx="120" cy="120"/>
            </a:xfrm>
            <a:prstGeom prst="star6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rgbClr val="F335D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1189" y="9570"/>
              <a:ext cx="119" cy="119"/>
            </a:xfrm>
            <a:prstGeom prst="ellipse">
              <a:avLst/>
            </a:prstGeom>
            <a:gradFill>
              <a:gsLst>
                <a:gs pos="2000">
                  <a:srgbClr val="EDE9CE"/>
                </a:gs>
                <a:gs pos="68000">
                  <a:srgbClr val="F4DE7B"/>
                </a:gs>
                <a:gs pos="100000">
                  <a:srgbClr val="FACF28"/>
                </a:gs>
              </a:gsLst>
              <a:lin ang="16200000" scaled="1"/>
            </a:gra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223" y="9467"/>
              <a:ext cx="92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/>
                <a:t>示踪剂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354" y="9328"/>
              <a:ext cx="1061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/>
                <a:t>吸水剖面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2261" y="9570"/>
              <a:ext cx="113" cy="11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4743" y="9461"/>
              <a:ext cx="1061" cy="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/>
                <a:t>饱和度</a:t>
              </a:r>
            </a:p>
          </p:txBody>
        </p:sp>
        <p:sp>
          <p:nvSpPr>
            <p:cNvPr id="86" name="等腰三角形 85"/>
            <p:cNvSpPr/>
            <p:nvPr/>
          </p:nvSpPr>
          <p:spPr>
            <a:xfrm>
              <a:off x="3465" y="9564"/>
              <a:ext cx="119" cy="119"/>
            </a:xfrm>
            <a:prstGeom prst="triangl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/>
            <p:cNvSpPr/>
            <p:nvPr/>
          </p:nvSpPr>
          <p:spPr>
            <a:xfrm>
              <a:off x="3727" y="8427"/>
              <a:ext cx="119" cy="119"/>
            </a:xfrm>
            <a:prstGeom prst="triangle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3584" y="9461"/>
              <a:ext cx="953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/>
                <a:t>产出剖面</a:t>
              </a:r>
            </a:p>
          </p:txBody>
        </p:sp>
        <p:sp>
          <p:nvSpPr>
            <p:cNvPr id="89" name="六角星 88"/>
            <p:cNvSpPr/>
            <p:nvPr/>
          </p:nvSpPr>
          <p:spPr>
            <a:xfrm>
              <a:off x="4694" y="9564"/>
              <a:ext cx="120" cy="120"/>
            </a:xfrm>
            <a:prstGeom prst="star6">
              <a:avLst/>
            </a:prstGeom>
            <a:solidFill>
              <a:schemeClr val="accent2">
                <a:lumMod val="75000"/>
              </a:schemeClr>
            </a:solidFill>
            <a:ln w="12700">
              <a:solidFill>
                <a:srgbClr val="F335D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90"/>
            <p:cNvSpPr/>
            <p:nvPr/>
          </p:nvSpPr>
          <p:spPr>
            <a:xfrm>
              <a:off x="6086" y="6014"/>
              <a:ext cx="119" cy="119"/>
            </a:xfrm>
            <a:prstGeom prst="triangl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>
              <a:off x="5804" y="8532"/>
              <a:ext cx="119" cy="119"/>
            </a:xfrm>
            <a:prstGeom prst="triangl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2051" y="8133"/>
              <a:ext cx="113" cy="11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等腰三角形 94"/>
            <p:cNvSpPr/>
            <p:nvPr/>
          </p:nvSpPr>
          <p:spPr>
            <a:xfrm>
              <a:off x="3064" y="7646"/>
              <a:ext cx="119" cy="119"/>
            </a:xfrm>
            <a:prstGeom prst="triangl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‘’‘</a:t>
              </a:r>
            </a:p>
          </p:txBody>
        </p:sp>
        <p:pic>
          <p:nvPicPr>
            <p:cNvPr id="114697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4" y="4578"/>
              <a:ext cx="6848" cy="59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7" name="文本框 56"/>
            <p:cNvSpPr txBox="1"/>
            <p:nvPr/>
          </p:nvSpPr>
          <p:spPr>
            <a:xfrm>
              <a:off x="7676" y="7600"/>
              <a:ext cx="1122" cy="3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400" eaLnBrk="0" hangingPunct="0">
                <a:buClrTx/>
                <a:buSzTx/>
                <a:buFontTx/>
                <a:buNone/>
              </a:pPr>
              <a:r>
                <a:rPr kumimoji="0" lang="zh-CN" altLang="en-US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枣</a:t>
              </a:r>
              <a:r>
                <a:rPr kumimoji="0" lang="en-US" altLang="zh-CN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2304</a:t>
              </a:r>
              <a:endParaRPr kumimoji="0" lang="zh-CN" altLang="en-US" sz="1000" b="1" kern="1200" cap="none" spc="0" normalizeH="0" baseline="0" noProof="1">
                <a:highlight>
                  <a:srgbClr val="FF00FF"/>
                </a:highlight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9553" y="7619"/>
              <a:ext cx="1248" cy="3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400" eaLnBrk="0" hangingPunct="0">
                <a:buClrTx/>
                <a:buSzTx/>
                <a:buFontTx/>
                <a:buNone/>
              </a:pPr>
              <a:r>
                <a:rPr kumimoji="0" lang="zh-CN" altLang="en-US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自</a:t>
              </a:r>
              <a:r>
                <a:rPr kumimoji="0" lang="en-US" altLang="zh-CN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19-22</a:t>
              </a:r>
              <a:endParaRPr kumimoji="0" lang="zh-CN" altLang="en-US" sz="1000" b="1" kern="1200" cap="none" spc="0" normalizeH="0" baseline="0" noProof="1">
                <a:highlight>
                  <a:srgbClr val="FF00FF"/>
                </a:highlight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19753903">
              <a:off x="8760" y="6704"/>
              <a:ext cx="4541" cy="2191"/>
            </a:xfrm>
            <a:prstGeom prst="ellipse">
              <a:avLst/>
            </a:prstGeom>
            <a:noFill/>
            <a:ln w="44450" cmpd="sng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0" strike="noStrike" noProof="1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2446" y="6499"/>
              <a:ext cx="1192" cy="3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400" eaLnBrk="0" hangingPunct="0">
                <a:buClrTx/>
                <a:buSzTx/>
                <a:buFontTx/>
                <a:buNone/>
              </a:pPr>
              <a:r>
                <a:rPr kumimoji="0" lang="zh-CN" altLang="en-US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军</a:t>
              </a:r>
              <a:r>
                <a:rPr kumimoji="0" lang="en-US" altLang="zh-CN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21-21</a:t>
              </a:r>
              <a:endParaRPr kumimoji="0" lang="zh-CN" altLang="en-US" sz="1000" b="1" kern="1200" cap="none" spc="0" normalizeH="0" baseline="0" noProof="1">
                <a:highlight>
                  <a:srgbClr val="FF00FF"/>
                </a:highlight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1076" y="6913"/>
              <a:ext cx="1200" cy="3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400" eaLnBrk="0" hangingPunct="0">
                <a:buClrTx/>
                <a:buSzTx/>
                <a:buFontTx/>
                <a:buNone/>
              </a:pPr>
              <a:r>
                <a:rPr kumimoji="0" lang="zh-CN" altLang="en-US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自</a:t>
              </a:r>
              <a:r>
                <a:rPr kumimoji="0" lang="en-US" altLang="zh-CN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19-14</a:t>
              </a:r>
              <a:endParaRPr kumimoji="0" lang="zh-CN" altLang="en-US" sz="1000" b="1" kern="1200" cap="none" spc="0" normalizeH="0" baseline="0" noProof="1">
                <a:highlight>
                  <a:srgbClr val="FF00FF"/>
                </a:highlight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4703" name="Picture 25" descr="图标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124" y="4928"/>
              <a:ext cx="138" cy="13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3" name="文本框 62"/>
            <p:cNvSpPr txBox="1"/>
            <p:nvPr/>
          </p:nvSpPr>
          <p:spPr>
            <a:xfrm>
              <a:off x="11510" y="4557"/>
              <a:ext cx="1283" cy="38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400" eaLnBrk="0" hangingPunct="0">
                <a:buClrTx/>
                <a:buSzTx/>
                <a:buFontTx/>
                <a:buNone/>
              </a:pPr>
              <a:r>
                <a:rPr kumimoji="0" lang="zh-CN" altLang="en-US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枣</a:t>
              </a:r>
              <a:r>
                <a:rPr kumimoji="0" lang="en-US" altLang="zh-CN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102X1</a:t>
              </a:r>
              <a:endParaRPr kumimoji="0" lang="zh-CN" altLang="en-US" sz="1000" b="1" kern="1200" cap="none" spc="0" normalizeH="0" baseline="0" noProof="1">
                <a:highlight>
                  <a:srgbClr val="FF00FF"/>
                </a:highlight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4705" name="Picture 25" descr="图标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64" y="7873"/>
              <a:ext cx="140" cy="1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4706" name="Picture 25" descr="图标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20" y="7376"/>
              <a:ext cx="269" cy="25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4707" name="Picture 25" descr="图标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24" y="6742"/>
              <a:ext cx="137" cy="13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4708" name="Picture 25" descr="图标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59" y="5328"/>
              <a:ext cx="140" cy="13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" name="文本框 61"/>
            <p:cNvSpPr txBox="1"/>
            <p:nvPr/>
          </p:nvSpPr>
          <p:spPr>
            <a:xfrm>
              <a:off x="13348" y="5359"/>
              <a:ext cx="1122" cy="3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400" eaLnBrk="0" hangingPunct="0">
                <a:buClrTx/>
                <a:buSzTx/>
                <a:buFontTx/>
                <a:buNone/>
              </a:pPr>
              <a:r>
                <a:rPr kumimoji="0" lang="zh-CN" altLang="en-US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枣</a:t>
              </a:r>
              <a:r>
                <a:rPr kumimoji="0" lang="en-US" altLang="zh-CN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2301</a:t>
              </a:r>
              <a:endParaRPr kumimoji="0" lang="zh-CN" altLang="en-US" sz="1000" b="1" kern="1200" cap="none" spc="0" normalizeH="0" baseline="0" noProof="1">
                <a:highlight>
                  <a:srgbClr val="FF00FF"/>
                </a:highlight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4710" name="Picture 25" descr="图标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87" y="7854"/>
              <a:ext cx="136" cy="1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0" name="文本框 69"/>
            <p:cNvSpPr txBox="1"/>
            <p:nvPr/>
          </p:nvSpPr>
          <p:spPr>
            <a:xfrm>
              <a:off x="8458" y="8219"/>
              <a:ext cx="1248" cy="2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algn="ctr" defTabSz="914400" eaLnBrk="0" hangingPunct="0">
                <a:buClrTx/>
                <a:buSzTx/>
                <a:buFontTx/>
                <a:buNone/>
              </a:pPr>
              <a:r>
                <a:rPr kumimoji="0" lang="zh-CN" altLang="en-US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自</a:t>
              </a:r>
              <a:r>
                <a:rPr kumimoji="0" lang="en-US" altLang="zh-CN" sz="1000" b="1" kern="1200" cap="none" spc="0" normalizeH="0" baseline="0" noProof="1">
                  <a:highlight>
                    <a:srgbClr val="FF00FF"/>
                  </a:highlight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24-26</a:t>
              </a:r>
              <a:endParaRPr kumimoji="0" lang="zh-CN" altLang="en-US" sz="1000" b="1" kern="1200" cap="none" spc="0" normalizeH="0" baseline="0" noProof="1">
                <a:highlight>
                  <a:srgbClr val="FF00FF"/>
                </a:highlight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4712" name="Picture 25" descr="图标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9" y="8473"/>
              <a:ext cx="138" cy="13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4" name="Rectangle 6"/>
            <p:cNvSpPr/>
            <p:nvPr/>
          </p:nvSpPr>
          <p:spPr>
            <a:xfrm>
              <a:off x="8887" y="3994"/>
              <a:ext cx="4461" cy="584"/>
            </a:xfrm>
            <a:prstGeom prst="rect">
              <a:avLst/>
            </a:prstGeom>
            <a:solidFill>
              <a:srgbClr val="0070C0"/>
            </a:solidFill>
            <a:ln w="9525">
              <a:noFill/>
            </a:ln>
          </p:spPr>
          <p:txBody>
            <a:bodyPr wrap="square" anchor="ctr" anchorCtr="1">
              <a:spAutoFit/>
            </a:bodyPr>
            <a:lstStyle/>
            <a:p>
              <a:pPr algn="ctr">
                <a:buClrTx/>
                <a:buFontTx/>
              </a:pPr>
              <a:r>
                <a:rPr lang="zh-CN" altLang="en-US" sz="1200" dirty="0">
                  <a:solidFill>
                    <a:srgbClr val="FFFFFF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  <a:sym typeface="宋体" panose="02010600030101010101" pitchFamily="2" charset="-122"/>
                </a:rPr>
                <a:t>枣Ⅳ</a:t>
              </a:r>
              <a:r>
                <a:rPr lang="en-US" altLang="zh-CN" sz="1200" dirty="0">
                  <a:solidFill>
                    <a:srgbClr val="FFFFFF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  <a:sym typeface="宋体" panose="02010600030101010101" pitchFamily="2" charset="-122"/>
                </a:rPr>
                <a:t>-4</a:t>
              </a:r>
              <a:r>
                <a:rPr lang="zh-CN" altLang="en-US" sz="1200" dirty="0">
                  <a:solidFill>
                    <a:srgbClr val="FFFFFF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  <a:sym typeface="宋体" panose="02010600030101010101" pitchFamily="2" charset="-122"/>
                </a:rPr>
                <a:t>小层沉积微相平面图</a:t>
              </a:r>
            </a:p>
          </p:txBody>
        </p:sp>
        <p:sp>
          <p:nvSpPr>
            <p:cNvPr id="65" name="矩形标注 64"/>
            <p:cNvSpPr/>
            <p:nvPr/>
          </p:nvSpPr>
          <p:spPr>
            <a:xfrm>
              <a:off x="6086" y="5144"/>
              <a:ext cx="1262" cy="315"/>
            </a:xfrm>
            <a:prstGeom prst="wedgeRectCallout">
              <a:avLst>
                <a:gd name="adj1" fmla="val -51683"/>
                <a:gd name="adj2" fmla="val 251005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8-32</a:t>
              </a:r>
            </a:p>
          </p:txBody>
        </p:sp>
        <p:sp>
          <p:nvSpPr>
            <p:cNvPr id="66" name="矩形标注 65"/>
            <p:cNvSpPr/>
            <p:nvPr/>
          </p:nvSpPr>
          <p:spPr>
            <a:xfrm>
              <a:off x="6607" y="6621"/>
              <a:ext cx="1493" cy="385"/>
            </a:xfrm>
            <a:prstGeom prst="wedgeRectCallout">
              <a:avLst>
                <a:gd name="adj1" fmla="val -77918"/>
                <a:gd name="adj2" fmla="val 1129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FF0000"/>
                  </a:solidFill>
                </a:rPr>
                <a:t>7-14-1</a:t>
              </a:r>
            </a:p>
          </p:txBody>
        </p:sp>
        <p:sp>
          <p:nvSpPr>
            <p:cNvPr id="69" name="矩形标注 68"/>
            <p:cNvSpPr/>
            <p:nvPr/>
          </p:nvSpPr>
          <p:spPr>
            <a:xfrm>
              <a:off x="1077" y="8911"/>
              <a:ext cx="1776" cy="239"/>
            </a:xfrm>
            <a:prstGeom prst="wedgeRectCallout">
              <a:avLst>
                <a:gd name="adj1" fmla="val 9273"/>
                <a:gd name="adj2" fmla="val -322480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24-22</a:t>
              </a:r>
            </a:p>
          </p:txBody>
        </p:sp>
        <p:sp>
          <p:nvSpPr>
            <p:cNvPr id="71" name="矩形标注 70"/>
            <p:cNvSpPr/>
            <p:nvPr/>
          </p:nvSpPr>
          <p:spPr>
            <a:xfrm>
              <a:off x="1615" y="6810"/>
              <a:ext cx="1351" cy="358"/>
            </a:xfrm>
            <a:prstGeom prst="wedgeRectCallout">
              <a:avLst>
                <a:gd name="adj1" fmla="val 61051"/>
                <a:gd name="adj2" fmla="val 196899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23-18</a:t>
              </a:r>
            </a:p>
          </p:txBody>
        </p:sp>
        <p:sp>
          <p:nvSpPr>
            <p:cNvPr id="73" name="矩形标注 72"/>
            <p:cNvSpPr/>
            <p:nvPr/>
          </p:nvSpPr>
          <p:spPr>
            <a:xfrm>
              <a:off x="3149" y="6015"/>
              <a:ext cx="1507" cy="306"/>
            </a:xfrm>
            <a:prstGeom prst="wedgeRectCallout">
              <a:avLst>
                <a:gd name="adj1" fmla="val -45595"/>
                <a:gd name="adj2" fmla="val 398449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19-20</a:t>
              </a:r>
            </a:p>
          </p:txBody>
        </p:sp>
        <p:sp>
          <p:nvSpPr>
            <p:cNvPr id="74" name="矩形标注 73"/>
            <p:cNvSpPr/>
            <p:nvPr/>
          </p:nvSpPr>
          <p:spPr>
            <a:xfrm>
              <a:off x="-19" y="7508"/>
              <a:ext cx="1493" cy="239"/>
            </a:xfrm>
            <a:prstGeom prst="wedgeRectCallout">
              <a:avLst>
                <a:gd name="adj1" fmla="val 143585"/>
                <a:gd name="adj2" fmla="val 11007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</a:rPr>
                <a:t>19-22</a:t>
              </a:r>
            </a:p>
          </p:txBody>
        </p:sp>
      </p:grpSp>
      <p:pic>
        <p:nvPicPr>
          <p:cNvPr id="114688" name="图片 114687">
            <a:extLst>
              <a:ext uri="{FF2B5EF4-FFF2-40B4-BE49-F238E27FC236}">
                <a16:creationId xmlns:a16="http://schemas.microsoft.com/office/drawing/2014/main" id="{82FA17EE-ADA6-9A50-0E6C-47D820E749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37" y="2715118"/>
            <a:ext cx="3249240" cy="1905399"/>
          </a:xfrm>
          <a:prstGeom prst="rect">
            <a:avLst/>
          </a:prstGeom>
        </p:spPr>
      </p:pic>
      <p:pic>
        <p:nvPicPr>
          <p:cNvPr id="114690" name="图片 114689">
            <a:extLst>
              <a:ext uri="{FF2B5EF4-FFF2-40B4-BE49-F238E27FC236}">
                <a16:creationId xmlns:a16="http://schemas.microsoft.com/office/drawing/2014/main" id="{543B1827-6B9B-E3D1-6E52-26C73FA4609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36" y="4682846"/>
            <a:ext cx="3249241" cy="17371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786000" y="1590040"/>
            <a:ext cx="1062000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algn="just" fontAlgn="auto">
              <a:lnSpc>
                <a:spcPct val="150000"/>
              </a:lnSpc>
              <a:buClrTx/>
              <a:buSzTx/>
              <a:buFont typeface="Wingdings" panose="05000000000000000000" charset="0"/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紧紧围绕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先解决有效分注、注产矛盾，再解决剩余油挖潜、措施调整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的思路，加大水井措施力度，推进有效分注进度；加强低产井、堵塞井治理，提高单井产量，认识剩余油分布规律。按照油藏-区块-井组-单井-储层的选井选层程序，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综合会诊、对症下药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1"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措施效果进行详细评估，不断优化措施手段、调整技术方案</a:t>
            </a:r>
            <a:r>
              <a:rPr kumimoji="1" lang="zh-CN" altLang="en-US" sz="16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86000" y="1094740"/>
            <a:ext cx="10620000" cy="511175"/>
            <a:chOff x="1321" y="3103"/>
            <a:chExt cx="16496" cy="713"/>
          </a:xfrm>
        </p:grpSpPr>
        <p:sp>
          <p:nvSpPr>
            <p:cNvPr id="20" name="燕尾形 19"/>
            <p:cNvSpPr/>
            <p:nvPr/>
          </p:nvSpPr>
          <p:spPr bwMode="auto">
            <a:xfrm>
              <a:off x="6413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燕尾形 20"/>
            <p:cNvSpPr/>
            <p:nvPr/>
          </p:nvSpPr>
          <p:spPr bwMode="auto">
            <a:xfrm>
              <a:off x="3510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燕尾形 21"/>
            <p:cNvSpPr/>
            <p:nvPr/>
          </p:nvSpPr>
          <p:spPr bwMode="auto">
            <a:xfrm>
              <a:off x="9310" y="3175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燕尾形 22"/>
            <p:cNvSpPr/>
            <p:nvPr/>
          </p:nvSpPr>
          <p:spPr bwMode="auto">
            <a:xfrm>
              <a:off x="12425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燕尾形 23"/>
            <p:cNvSpPr/>
            <p:nvPr/>
          </p:nvSpPr>
          <p:spPr bwMode="auto">
            <a:xfrm>
              <a:off x="14525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1321" y="3118"/>
              <a:ext cx="1640" cy="69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精细解释</a:t>
              </a: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7250" y="3103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油藏监测</a:t>
              </a:r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10256" y="3118"/>
              <a:ext cx="1637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整体评价</a:t>
              </a: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13259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措施方案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16233" y="3103"/>
              <a:ext cx="1584" cy="6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71755" rIns="71755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现场应用</a:t>
              </a: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4244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1400" b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综合分析</a:t>
              </a:r>
            </a:p>
          </p:txBody>
        </p:sp>
        <p:sp>
          <p:nvSpPr>
            <p:cNvPr id="42" name="燕尾形 41"/>
            <p:cNvSpPr/>
            <p:nvPr/>
          </p:nvSpPr>
          <p:spPr bwMode="auto">
            <a:xfrm>
              <a:off x="15396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72242" y="2828925"/>
            <a:ext cx="10534263" cy="3546476"/>
            <a:chOff x="1098355" y="1372150"/>
            <a:chExt cx="9746322" cy="4535843"/>
          </a:xfrm>
        </p:grpSpPr>
        <p:grpSp>
          <p:nvGrpSpPr>
            <p:cNvPr id="30" name="组合 29"/>
            <p:cNvGrpSpPr/>
            <p:nvPr/>
          </p:nvGrpSpPr>
          <p:grpSpPr>
            <a:xfrm>
              <a:off x="1098355" y="1836636"/>
              <a:ext cx="9746322" cy="4071357"/>
              <a:chOff x="1098355" y="1836636"/>
              <a:chExt cx="9746322" cy="4071357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098355" y="2408676"/>
                <a:ext cx="459428" cy="300571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9525">
                <a:noFill/>
              </a:ln>
            </p:spPr>
            <p:txBody>
              <a:bodyPr vert="wordArtVertRtl" wrap="square" lIns="71755" tIns="36195" rIns="71755" bIns="36195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dist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治理配套技术</a:t>
                </a:r>
              </a:p>
            </p:txBody>
          </p:sp>
          <p:sp>
            <p:nvSpPr>
              <p:cNvPr id="7" name="文本框 5"/>
              <p:cNvSpPr txBox="1"/>
              <p:nvPr/>
            </p:nvSpPr>
            <p:spPr>
              <a:xfrm>
                <a:off x="2232088" y="1880067"/>
                <a:ext cx="2116456" cy="695198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vert="horz" wrap="square" lIns="36000" tIns="180000" rIns="36000" bIns="180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ctr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水驱开发效果逐渐变差</a:t>
                </a:r>
              </a:p>
            </p:txBody>
          </p:sp>
          <p:sp>
            <p:nvSpPr>
              <p:cNvPr id="11" name="文本框 5"/>
              <p:cNvSpPr txBox="1"/>
              <p:nvPr/>
            </p:nvSpPr>
            <p:spPr>
              <a:xfrm>
                <a:off x="2232088" y="2694908"/>
                <a:ext cx="2116456" cy="695198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vert="horz" wrap="square" lIns="36000" tIns="180000" rIns="36000" bIns="180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ctr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地层压力保持水平低</a:t>
                </a:r>
              </a:p>
            </p:txBody>
          </p:sp>
          <p:sp>
            <p:nvSpPr>
              <p:cNvPr id="12" name="文本框 5"/>
              <p:cNvSpPr txBox="1"/>
              <p:nvPr/>
            </p:nvSpPr>
            <p:spPr>
              <a:xfrm>
                <a:off x="2232088" y="3534204"/>
                <a:ext cx="2116456" cy="695198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vert="horz" wrap="square" lIns="36000" tIns="180000" rIns="36000" bIns="180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ctr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低产低效井比例大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2232670" y="4373499"/>
                <a:ext cx="2115293" cy="695198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vert="horz" wrap="square" lIns="36000" tIns="180000" rIns="36000" bIns="180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ctr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含水上升速度快，注采压差大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232670" y="5212795"/>
                <a:ext cx="2115293" cy="695198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vert="horz" wrap="square" lIns="36000" tIns="180000" rIns="36000" bIns="180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ctr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剩余油分布规律认识不足</a:t>
                </a:r>
              </a:p>
            </p:txBody>
          </p:sp>
          <p:sp>
            <p:nvSpPr>
              <p:cNvPr id="8" name="文本框 5"/>
              <p:cNvSpPr txBox="1"/>
              <p:nvPr/>
            </p:nvSpPr>
            <p:spPr>
              <a:xfrm>
                <a:off x="5368080" y="1894831"/>
                <a:ext cx="2736000" cy="74798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108000" rIns="36000" bIns="108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just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精细注采调整，分层对比研究，优化调整注采井网，提高水驱控制程度</a:t>
                </a:r>
              </a:p>
            </p:txBody>
          </p:sp>
          <p:sp>
            <p:nvSpPr>
              <p:cNvPr id="9" name="文本框 5"/>
              <p:cNvSpPr txBox="1"/>
              <p:nvPr/>
            </p:nvSpPr>
            <p:spPr>
              <a:xfrm>
                <a:off x="5368080" y="2681688"/>
                <a:ext cx="2736000" cy="74798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108000" rIns="36000" bIns="108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just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分析注采关系，精细化注水，提高注水利用率，提高压力保持水平</a:t>
                </a:r>
              </a:p>
            </p:txBody>
          </p:sp>
          <p:sp>
            <p:nvSpPr>
              <p:cNvPr id="15" name="文本框 5"/>
              <p:cNvSpPr txBox="1"/>
              <p:nvPr/>
            </p:nvSpPr>
            <p:spPr>
              <a:xfrm>
                <a:off x="5368080" y="3575678"/>
                <a:ext cx="2736000" cy="6554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72000" rIns="36000" bIns="72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just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开展低渗透储层小层精细对比，改善注水驱替效果，开展储层改造提高单井产量</a:t>
                </a:r>
              </a:p>
            </p:txBody>
          </p:sp>
          <p:sp>
            <p:nvSpPr>
              <p:cNvPr id="27" name="文本框 5"/>
              <p:cNvSpPr txBox="1"/>
              <p:nvPr/>
            </p:nvSpPr>
            <p:spPr>
              <a:xfrm>
                <a:off x="5368078" y="4344315"/>
                <a:ext cx="2736000" cy="69519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180000" rIns="36000" bIns="180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just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开展稳油控水措施，有效开展堵水调剖</a:t>
                </a:r>
              </a:p>
            </p:txBody>
          </p:sp>
          <p:sp>
            <p:nvSpPr>
              <p:cNvPr id="28" name="文本框 5"/>
              <p:cNvSpPr txBox="1"/>
              <p:nvPr/>
            </p:nvSpPr>
            <p:spPr>
              <a:xfrm>
                <a:off x="5368078" y="5124526"/>
                <a:ext cx="2736000" cy="74798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108000" rIns="36000" bIns="108000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just" fontAlgn="auto">
                  <a:lnSpc>
                    <a:spcPct val="100000"/>
                  </a:lnSpc>
                  <a:buClrTx/>
                  <a:buSzTx/>
                </a:pPr>
                <a:r>
                  <a:rPr lang="zh-CN" altLang="en-US" sz="12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基于动态监测资料，开展数值模拟剩余油分布研究，查找潜力层甜点</a:t>
                </a:r>
              </a:p>
            </p:txBody>
          </p:sp>
          <p:sp>
            <p:nvSpPr>
              <p:cNvPr id="29" name="文本框 5"/>
              <p:cNvSpPr txBox="1"/>
              <p:nvPr/>
            </p:nvSpPr>
            <p:spPr>
              <a:xfrm>
                <a:off x="9152677" y="1836636"/>
                <a:ext cx="1692000" cy="683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36195" rIns="36000" bIns="36195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注入剖面测试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产出剖面测试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水驱前缘测试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5"/>
              <p:cNvSpPr txBox="1"/>
              <p:nvPr/>
            </p:nvSpPr>
            <p:spPr>
              <a:xfrm>
                <a:off x="9152677" y="2521856"/>
                <a:ext cx="1692000" cy="8795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36195" rIns="36000" bIns="36195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水驱前缘测试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试井分析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注入剖面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调配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5"/>
              <p:cNvSpPr txBox="1"/>
              <p:nvPr/>
            </p:nvSpPr>
            <p:spPr>
              <a:xfrm>
                <a:off x="9152677" y="3419838"/>
                <a:ext cx="1692000" cy="68301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36195" rIns="36000" bIns="36195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老井复查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注入剖面测井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寻找潜力层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5"/>
              <p:cNvSpPr txBox="1"/>
              <p:nvPr/>
            </p:nvSpPr>
            <p:spPr>
              <a:xfrm>
                <a:off x="9152677" y="4121284"/>
                <a:ext cx="1692000" cy="8795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36195" rIns="36000" bIns="36195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油井生产动态分析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水驱前缘测试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历史措施分析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压力评价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5"/>
              <p:cNvSpPr txBox="1"/>
              <p:nvPr/>
            </p:nvSpPr>
            <p:spPr>
              <a:xfrm>
                <a:off x="9152677" y="5014790"/>
                <a:ext cx="1692000" cy="8795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txBody>
              <a:bodyPr vert="horz" wrap="square" lIns="36000" tIns="36195" rIns="36000" bIns="36195" anchor="ctr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剩余油测井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地质建模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精细数值模拟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 algn="just" fontAlgn="auto">
                  <a:lnSpc>
                    <a:spcPct val="100000"/>
                  </a:lnSpc>
                  <a:buClrTx/>
                  <a:buSzTx/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剩余油分布规律研究</a:t>
                </a:r>
                <a:endParaRPr lang="en-US" altLang="zh-CN" sz="10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箭头: 右 18"/>
              <p:cNvSpPr/>
              <p:nvPr/>
            </p:nvSpPr>
            <p:spPr>
              <a:xfrm>
                <a:off x="4495800" y="2116667"/>
                <a:ext cx="711200" cy="22013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箭头: 右 19"/>
              <p:cNvSpPr/>
              <p:nvPr/>
            </p:nvSpPr>
            <p:spPr>
              <a:xfrm>
                <a:off x="4512187" y="5418485"/>
                <a:ext cx="711200" cy="22013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箭头: 右 20"/>
              <p:cNvSpPr/>
              <p:nvPr/>
            </p:nvSpPr>
            <p:spPr>
              <a:xfrm>
                <a:off x="4502712" y="2942121"/>
                <a:ext cx="711200" cy="22013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箭头: 右 21"/>
              <p:cNvSpPr/>
              <p:nvPr/>
            </p:nvSpPr>
            <p:spPr>
              <a:xfrm>
                <a:off x="4495800" y="3767575"/>
                <a:ext cx="711200" cy="22013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箭头: 右 22"/>
              <p:cNvSpPr/>
              <p:nvPr/>
            </p:nvSpPr>
            <p:spPr>
              <a:xfrm>
                <a:off x="4486624" y="4593030"/>
                <a:ext cx="711200" cy="22013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箭头: 右 23"/>
              <p:cNvSpPr/>
              <p:nvPr/>
            </p:nvSpPr>
            <p:spPr>
              <a:xfrm>
                <a:off x="8257236" y="2112577"/>
                <a:ext cx="711200" cy="220133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箭头: 右 24"/>
              <p:cNvSpPr/>
              <p:nvPr/>
            </p:nvSpPr>
            <p:spPr>
              <a:xfrm>
                <a:off x="8273623" y="5414395"/>
                <a:ext cx="711200" cy="220133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箭头: 右 25"/>
              <p:cNvSpPr/>
              <p:nvPr/>
            </p:nvSpPr>
            <p:spPr>
              <a:xfrm>
                <a:off x="8264148" y="2938031"/>
                <a:ext cx="711200" cy="220133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箭头: 右 26"/>
              <p:cNvSpPr/>
              <p:nvPr/>
            </p:nvSpPr>
            <p:spPr>
              <a:xfrm>
                <a:off x="8257236" y="3763485"/>
                <a:ext cx="711200" cy="220133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箭头: 右 27"/>
              <p:cNvSpPr/>
              <p:nvPr/>
            </p:nvSpPr>
            <p:spPr>
              <a:xfrm>
                <a:off x="8248060" y="4588940"/>
                <a:ext cx="711200" cy="220133"/>
              </a:xfrm>
              <a:prstGeom prst="righ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左大括号 54"/>
              <p:cNvSpPr/>
              <p:nvPr/>
            </p:nvSpPr>
            <p:spPr>
              <a:xfrm>
                <a:off x="1744133" y="2226733"/>
                <a:ext cx="237067" cy="3407795"/>
              </a:xfrm>
              <a:prstGeom prst="leftBrac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2226949" y="1388393"/>
              <a:ext cx="2120887" cy="4401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存在问题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5368078" y="1372151"/>
              <a:ext cx="2736000" cy="4402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措施方案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9152677" y="1372150"/>
              <a:ext cx="1692000" cy="4402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配套技术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FCE17F7-B767-DE4E-5442-BF816BACFEAB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"/>
          <p:cNvSpPr txBox="1"/>
          <p:nvPr/>
        </p:nvSpPr>
        <p:spPr>
          <a:xfrm>
            <a:off x="815210" y="1036683"/>
            <a:ext cx="10620000" cy="1788795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</a:ln>
        </p:spPr>
        <p:txBody>
          <a:bodyPr wrap="square" lIns="97686" tIns="48842" rIns="97686" bIns="48842" anchor="t" anchorCtr="0">
            <a:spAutoFit/>
          </a:bodyPr>
          <a:lstStyle/>
          <a:p>
            <a:pPr indent="0" algn="just" fontAlgn="auto">
              <a:lnSpc>
                <a:spcPct val="100000"/>
              </a:lnSpc>
              <a:buClr>
                <a:srgbClr val="FF0000"/>
              </a:buClr>
              <a:buSzPct val="120000"/>
            </a:pPr>
            <a:r>
              <a:rPr lang="zh-CN" altLang="en-US" sz="2000" b="1" dirty="0">
                <a:solidFill>
                  <a:srgbClr val="FF0000"/>
                </a:solidFill>
                <a:effectLst>
                  <a:glow rad="101600">
                    <a:prstClr val="white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典型案例</a:t>
            </a:r>
          </a:p>
          <a:p>
            <a:pPr marL="342900" indent="-342900" algn="just" fontAlgn="auto">
              <a:lnSpc>
                <a:spcPct val="150000"/>
              </a:lnSpc>
              <a:buClr>
                <a:srgbClr val="FF0000"/>
              </a:buClr>
              <a:buSzPct val="100000"/>
              <a:buFont typeface="Wingdings" panose="05000000000000000000" charset="0"/>
              <a:buChar char="u"/>
            </a:pPr>
            <a:r>
              <a:rPr lang="zh-CN" altLang="en-US" sz="2000" b="1" dirty="0">
                <a:solidFill>
                  <a:srgbClr val="FF0000"/>
                </a:solidFill>
                <a:effectLst>
                  <a:glow rad="101600">
                    <a:prstClr val="white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聚焦油藏开发矛盾。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2019年，鄂尔多斯盆地吴433油藏长6油藏采出程度低、采油速度低、含水上升率大。注水开发占比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93.2%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，采出程度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8.63%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，单井产能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1.64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天，综合含水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51.8%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，综合分析油藏剩余潜力大。面临开发指标持续下降、成本攀升等问题。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910455" y="2877820"/>
            <a:ext cx="6524625" cy="3638550"/>
            <a:chOff x="7733" y="3898"/>
            <a:chExt cx="10275" cy="6364"/>
          </a:xfrm>
        </p:grpSpPr>
        <p:pic>
          <p:nvPicPr>
            <p:cNvPr id="49" name="图片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1" y="4332"/>
              <a:ext cx="9995" cy="2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文本框 49"/>
            <p:cNvSpPr txBox="1">
              <a:spLocks noChangeArrowheads="1"/>
            </p:cNvSpPr>
            <p:nvPr/>
          </p:nvSpPr>
          <p:spPr bwMode="auto">
            <a:xfrm>
              <a:off x="7733" y="3898"/>
              <a:ext cx="10025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鄂尔多斯盆地吴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433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长</a:t>
              </a: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油藏历年年产柱状图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785" y="7107"/>
              <a:ext cx="3056" cy="3155"/>
              <a:chOff x="7785" y="7107"/>
              <a:chExt cx="3056" cy="3046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7829" y="7161"/>
                <a:ext cx="2908" cy="2795"/>
                <a:chOff x="1803" y="4231"/>
                <a:chExt cx="4440" cy="4652"/>
              </a:xfrm>
            </p:grpSpPr>
            <p:sp>
              <p:nvSpPr>
                <p:cNvPr id="104" name="TextBox 4"/>
                <p:cNvSpPr txBox="1"/>
                <p:nvPr/>
              </p:nvSpPr>
              <p:spPr>
                <a:xfrm>
                  <a:off x="1885" y="4231"/>
                  <a:ext cx="2149" cy="47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algn="ctr"/>
                  <a:r>
                    <a:rPr lang="zh-CN" altLang="en-US" sz="5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长</a:t>
                  </a:r>
                  <a:r>
                    <a:rPr lang="en-US" altLang="zh-CN" sz="5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</a:t>
                  </a:r>
                  <a:r>
                    <a:rPr lang="en-US" altLang="zh-CN" sz="500" b="1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en-US" altLang="zh-CN" sz="500" b="1" baseline="30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1-2</a:t>
                  </a:r>
                  <a:r>
                    <a:rPr lang="zh-CN" altLang="en-US" sz="5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复查解释图版标准</a:t>
                  </a:r>
                </a:p>
              </p:txBody>
            </p:sp>
            <p:pic>
              <p:nvPicPr>
                <p:cNvPr id="105" name="图片 3" descr="长61-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89" y="4719"/>
                  <a:ext cx="2107" cy="192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pic>
            <p:sp>
              <p:nvSpPr>
                <p:cNvPr id="106" name="TextBox 4"/>
                <p:cNvSpPr txBox="1"/>
                <p:nvPr/>
              </p:nvSpPr>
              <p:spPr>
                <a:xfrm>
                  <a:off x="4157" y="4247"/>
                  <a:ext cx="2086" cy="68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lstStyle/>
                <a:p>
                  <a:pPr algn="ctr"/>
                  <a:r>
                    <a:rPr lang="zh-CN" altLang="en-US" sz="5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长</a:t>
                  </a:r>
                  <a:r>
                    <a:rPr lang="en-US" altLang="zh-CN" sz="5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</a:t>
                  </a:r>
                  <a:r>
                    <a:rPr lang="en-US" altLang="zh-CN" sz="500" b="1" baseline="-25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r>
                    <a:rPr lang="en-US" altLang="zh-CN" sz="500" b="1" baseline="30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2-2</a:t>
                  </a:r>
                  <a:r>
                    <a:rPr lang="zh-CN" altLang="en-US" sz="5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复查解释图版标准</a:t>
                  </a:r>
                </a:p>
              </p:txBody>
            </p:sp>
            <p:pic>
              <p:nvPicPr>
                <p:cNvPr id="107" name="图片 4" descr="长61-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0" y="4708"/>
                  <a:ext cx="2102" cy="1919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pic>
            <p:grpSp>
              <p:nvGrpSpPr>
                <p:cNvPr id="108" name="组合 107"/>
                <p:cNvGrpSpPr/>
                <p:nvPr/>
              </p:nvGrpSpPr>
              <p:grpSpPr>
                <a:xfrm>
                  <a:off x="1803" y="6670"/>
                  <a:ext cx="4439" cy="2213"/>
                  <a:chOff x="1803" y="6684"/>
                  <a:chExt cx="4439" cy="1866"/>
                </a:xfrm>
              </p:grpSpPr>
              <p:grpSp>
                <p:nvGrpSpPr>
                  <p:cNvPr id="109" name="组合 2"/>
                  <p:cNvGrpSpPr/>
                  <p:nvPr/>
                </p:nvGrpSpPr>
                <p:grpSpPr>
                  <a:xfrm>
                    <a:off x="1803" y="6684"/>
                    <a:ext cx="2261" cy="1856"/>
                    <a:chOff x="6941" y="2348"/>
                    <a:chExt cx="6974" cy="7424"/>
                  </a:xfrm>
                </p:grpSpPr>
                <p:pic>
                  <p:nvPicPr>
                    <p:cNvPr id="116" name="图片 12" descr="旗010-43_20190527191929"/>
                    <p:cNvPicPr>
                      <a:picLocks noChangeAspect="1"/>
                    </p:cNvPicPr>
                    <p:nvPr/>
                  </p:nvPicPr>
                  <p:blipFill>
                    <a:blip r:embed="rId5" cstate="print"/>
                    <a:srcRect b="12505"/>
                    <a:stretch>
                      <a:fillRect/>
                    </a:stretch>
                  </p:blipFill>
                  <p:spPr>
                    <a:xfrm>
                      <a:off x="7249" y="3837"/>
                      <a:ext cx="6359" cy="5935"/>
                    </a:xfrm>
                    <a:prstGeom prst="rect">
                      <a:avLst/>
                    </a:prstGeom>
                    <a:noFill/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pic>
                <p:grpSp>
                  <p:nvGrpSpPr>
                    <p:cNvPr id="117" name="组合 4"/>
                    <p:cNvGrpSpPr/>
                    <p:nvPr/>
                  </p:nvGrpSpPr>
                  <p:grpSpPr>
                    <a:xfrm>
                      <a:off x="6941" y="2348"/>
                      <a:ext cx="6974" cy="5167"/>
                      <a:chOff x="6941" y="2348"/>
                      <a:chExt cx="6974" cy="5167"/>
                    </a:xfrm>
                  </p:grpSpPr>
                  <p:sp>
                    <p:nvSpPr>
                      <p:cNvPr id="120" name="Rectangle 3"/>
                      <p:cNvSpPr/>
                      <p:nvPr/>
                    </p:nvSpPr>
                    <p:spPr>
                      <a:xfrm>
                        <a:off x="6941" y="2348"/>
                        <a:ext cx="6974" cy="161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 wrap="square" lIns="90170" tIns="46990" rIns="90170" bIns="46990" anchor="t"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</a:pPr>
                        <a:r>
                          <a:rPr lang="zh-CN" altLang="en-US" sz="500" b="1" strike="noStrike" noProof="1">
                            <a:solidFill>
                              <a:schemeClr val="tx1"/>
                            </a:solidFill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旗</a:t>
                        </a:r>
                        <a:r>
                          <a:rPr lang="en-US" altLang="zh-CN" sz="500" b="1" strike="noStrike" noProof="1">
                            <a:solidFill>
                              <a:schemeClr val="tx1"/>
                            </a:solidFill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010-43</a:t>
                        </a:r>
                        <a:r>
                          <a:rPr lang="zh-CN" altLang="en-US" sz="500" b="1" strike="noStrike" noProof="1">
                            <a:solidFill>
                              <a:schemeClr val="tx1"/>
                            </a:solidFill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井测井成果图</a:t>
                        </a:r>
                      </a:p>
                    </p:txBody>
                  </p:sp>
                  <p:sp>
                    <p:nvSpPr>
                      <p:cNvPr id="121" name="AutoShape 9"/>
                      <p:cNvSpPr/>
                      <p:nvPr/>
                    </p:nvSpPr>
                    <p:spPr>
                      <a:xfrm>
                        <a:off x="7416" y="5800"/>
                        <a:ext cx="3121" cy="1715"/>
                      </a:xfrm>
                      <a:prstGeom prst="wedgeRoundRectCallout">
                        <a:avLst>
                          <a:gd name="adj1" fmla="val 61134"/>
                          <a:gd name="adj2" fmla="val -8023"/>
                          <a:gd name="adj3" fmla="val 16667"/>
                        </a:avLst>
                      </a:prstGeom>
                      <a:solidFill>
                        <a:srgbClr val="FFFF66">
                          <a:alpha val="32999"/>
                        </a:srgbClr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  <p:txBody>
                      <a:bodyPr lIns="46990" tIns="17780" rIns="46990" bIns="17780" anchor="t" anchorCtr="0"/>
                      <a:lstStyle/>
                      <a:p>
                        <a:pPr>
                          <a:lnSpc>
                            <a:spcPct val="120000"/>
                          </a:lnSpc>
                        </a:pPr>
                        <a:r>
                          <a:rPr lang="zh-CN" altLang="en-US" sz="400" b="1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油：</a:t>
                        </a:r>
                        <a:r>
                          <a:rPr lang="en-US" altLang="zh-CN" sz="400" b="1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20.0t/d</a:t>
                        </a:r>
                      </a:p>
                      <a:p>
                        <a:pPr>
                          <a:lnSpc>
                            <a:spcPct val="120000"/>
                          </a:lnSpc>
                        </a:pPr>
                        <a:r>
                          <a:rPr lang="zh-CN" altLang="en-US" sz="400" b="1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水：</a:t>
                        </a:r>
                        <a:r>
                          <a:rPr lang="en-US" altLang="zh-CN" sz="400" b="1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0</a:t>
                        </a:r>
                      </a:p>
                    </p:txBody>
                  </p:sp>
                </p:grpSp>
                <p:sp>
                  <p:nvSpPr>
                    <p:cNvPr id="118" name="直接连接符 187396"/>
                    <p:cNvSpPr/>
                    <p:nvPr/>
                  </p:nvSpPr>
                  <p:spPr>
                    <a:xfrm>
                      <a:off x="10795" y="5951"/>
                      <a:ext cx="0" cy="635"/>
                    </a:xfrm>
                    <a:prstGeom prst="line">
                      <a:avLst/>
                    </a:prstGeom>
                    <a:ln w="317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19" name="直接连接符 187396"/>
                    <p:cNvSpPr/>
                    <p:nvPr/>
                  </p:nvSpPr>
                  <p:spPr>
                    <a:xfrm>
                      <a:off x="10793" y="8815"/>
                      <a:ext cx="2" cy="660"/>
                    </a:xfrm>
                    <a:prstGeom prst="line">
                      <a:avLst/>
                    </a:prstGeom>
                    <a:ln w="317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110" name="组合 6"/>
                  <p:cNvGrpSpPr/>
                  <p:nvPr/>
                </p:nvGrpSpPr>
                <p:grpSpPr>
                  <a:xfrm>
                    <a:off x="4077" y="7059"/>
                    <a:ext cx="2129" cy="1491"/>
                    <a:chOff x="878" y="3127"/>
                    <a:chExt cx="6496" cy="6125"/>
                  </a:xfrm>
                </p:grpSpPr>
                <p:pic>
                  <p:nvPicPr>
                    <p:cNvPr id="113" name="图片 4" descr="旗014-32_20190617103408"/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rcRect b="11827"/>
                    <a:stretch>
                      <a:fillRect/>
                    </a:stretch>
                  </p:blipFill>
                  <p:spPr>
                    <a:xfrm>
                      <a:off x="878" y="3127"/>
                      <a:ext cx="6496" cy="6125"/>
                    </a:xfrm>
                    <a:prstGeom prst="rect">
                      <a:avLst/>
                    </a:prstGeom>
                    <a:noFill/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pic>
                <p:sp>
                  <p:nvSpPr>
                    <p:cNvPr id="114" name="直接连接符 187396"/>
                    <p:cNvSpPr/>
                    <p:nvPr/>
                  </p:nvSpPr>
                  <p:spPr>
                    <a:xfrm>
                      <a:off x="5008" y="7197"/>
                      <a:ext cx="7" cy="585"/>
                    </a:xfrm>
                    <a:prstGeom prst="line">
                      <a:avLst/>
                    </a:prstGeom>
                    <a:ln w="317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115" name="AutoShape 7"/>
                    <p:cNvSpPr/>
                    <p:nvPr/>
                  </p:nvSpPr>
                  <p:spPr>
                    <a:xfrm>
                      <a:off x="878" y="5099"/>
                      <a:ext cx="3441" cy="1791"/>
                    </a:xfrm>
                    <a:prstGeom prst="wedgeRoundRectCallout">
                      <a:avLst>
                        <a:gd name="adj1" fmla="val 63634"/>
                        <a:gd name="adj2" fmla="val 82264"/>
                        <a:gd name="adj3" fmla="val 16667"/>
                      </a:avLst>
                    </a:prstGeom>
                    <a:solidFill>
                      <a:srgbClr val="FFFF66">
                        <a:alpha val="34116"/>
                      </a:srgbClr>
                    </a:solidFill>
                    <a:ln w="3175" cap="flat" cmpd="sng">
                      <a:solidFill>
                        <a:schemeClr val="tx1"/>
                      </a:solidFill>
                      <a:prstDash val="solid"/>
                      <a:miter/>
                      <a:headEnd type="none" w="med" len="med"/>
                      <a:tailEnd type="none" w="med" len="med"/>
                    </a:ln>
                  </p:spPr>
                  <p:txBody>
                    <a:bodyPr lIns="36000" tIns="0" rIns="36000" bIns="17780" anchor="t" anchorCtr="0"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zh-CN" altLang="en-US" sz="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投产初期</a:t>
                      </a:r>
                    </a:p>
                    <a:p>
                      <a:pPr>
                        <a:lnSpc>
                          <a:spcPct val="80000"/>
                        </a:lnSpc>
                      </a:pPr>
                      <a:r>
                        <a:rPr lang="zh-CN" altLang="en-US" sz="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日油：</a:t>
                      </a:r>
                      <a:r>
                        <a:rPr lang="en-US" altLang="zh-CN" sz="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3.65</a:t>
                      </a:r>
                      <a:r>
                        <a:rPr lang="en-US" altLang="zh-CN" sz="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t/d</a:t>
                      </a:r>
                      <a:endParaRPr lang="zh-CN" altLang="en-US" sz="4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Calibri" panose="020F0502020204030204" pitchFamily="34" charset="0"/>
                      </a:endParaRPr>
                    </a:p>
                    <a:p>
                      <a:pPr>
                        <a:lnSpc>
                          <a:spcPct val="80000"/>
                        </a:lnSpc>
                      </a:pPr>
                      <a:r>
                        <a:rPr lang="zh-CN" altLang="en-US" sz="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含水：</a:t>
                      </a:r>
                      <a:r>
                        <a:rPr lang="en-US" altLang="zh-CN" sz="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10</a:t>
                      </a:r>
                      <a:r>
                        <a:rPr lang="zh-CN" altLang="en-US" sz="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.</a:t>
                      </a:r>
                      <a:r>
                        <a:rPr lang="en-US" altLang="zh-CN" sz="400" b="1" dirty="0">
                          <a:solidFill>
                            <a:srgbClr val="0000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 panose="020F0502020204030204" pitchFamily="34" charset="0"/>
                        </a:rPr>
                        <a:t>9%</a:t>
                      </a:r>
                    </a:p>
                  </p:txBody>
                </p:sp>
              </p:grpSp>
              <p:sp>
                <p:nvSpPr>
                  <p:cNvPr id="111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3939" y="6701"/>
                    <a:ext cx="2292" cy="3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prstShdw prst="shdw17" dist="17961" dir="2700000">
                      <a:schemeClr val="accent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square" anchor="ctr">
                    <a:spAutoFit/>
                  </a:bodyPr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0030101010101" charset="-122"/>
                      </a:rPr>
                      <a:t>旗</a:t>
                    </a:r>
                    <a:r>
                      <a:rPr kumimoji="0" lang="en-US" altLang="zh-CN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0030101010101" charset="-122"/>
                      </a:rPr>
                      <a:t>014-32</a:t>
                    </a:r>
                    <a:r>
                      <a:rPr kumimoji="0" lang="zh-CN" altLang="en-US" sz="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黑体" panose="02010600030101010101" charset="-122"/>
                      </a:rPr>
                      <a:t>井测井综合图</a:t>
                    </a:r>
                  </a:p>
                </p:txBody>
              </p:sp>
              <p:sp>
                <p:nvSpPr>
                  <p:cNvPr id="112" name="流程图: 可选过程 111"/>
                  <p:cNvSpPr/>
                  <p:nvPr/>
                </p:nvSpPr>
                <p:spPr>
                  <a:xfrm>
                    <a:off x="1903" y="7496"/>
                    <a:ext cx="4339" cy="513"/>
                  </a:xfrm>
                  <a:prstGeom prst="flowChartAlternateProcess">
                    <a:avLst/>
                  </a:prstGeom>
                  <a:noFill/>
                  <a:ln w="28575" cmpd="sng">
                    <a:solidFill>
                      <a:srgbClr val="FF000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lvl="1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lvl="2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lvl="3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lvl="4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lvl="5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lvl="6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lvl="7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lvl="8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None/>
                      <a:defRPr sz="1400" b="0" i="0" u="non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6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69" name="圆角矩形 5"/>
              <p:cNvSpPr/>
              <p:nvPr/>
            </p:nvSpPr>
            <p:spPr>
              <a:xfrm>
                <a:off x="7785" y="7107"/>
                <a:ext cx="3057" cy="3046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矩形 69"/>
            <p:cNvSpPr/>
            <p:nvPr/>
          </p:nvSpPr>
          <p:spPr>
            <a:xfrm>
              <a:off x="7733" y="6799"/>
              <a:ext cx="2958" cy="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单井认识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070" y="7107"/>
              <a:ext cx="3266" cy="3155"/>
              <a:chOff x="11070" y="7107"/>
              <a:chExt cx="3266" cy="3046"/>
            </a:xfrm>
          </p:grpSpPr>
          <p:sp>
            <p:nvSpPr>
              <p:cNvPr id="97" name="文本框 112"/>
              <p:cNvSpPr txBox="1"/>
              <p:nvPr/>
            </p:nvSpPr>
            <p:spPr>
              <a:xfrm>
                <a:off x="11070" y="8605"/>
                <a:ext cx="3177" cy="552"/>
              </a:xfrm>
              <a:prstGeom prst="rect">
                <a:avLst/>
              </a:prstGeom>
              <a:solidFill>
                <a:schemeClr val="bg1">
                  <a:alpha val="1176"/>
                </a:schemeClr>
              </a:solidFill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7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（刻画后）</a:t>
                </a:r>
                <a:r>
                  <a:rPr lang="zh-CN" altLang="en-US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旗</a:t>
                </a:r>
                <a:r>
                  <a:rPr lang="en-US" altLang="zh-CN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011-34-</a:t>
                </a:r>
                <a:r>
                  <a:rPr lang="zh-CN" altLang="en-US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旗</a:t>
                </a:r>
                <a:r>
                  <a:rPr lang="en-US" altLang="zh-CN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011-36</a:t>
                </a:r>
                <a:r>
                  <a:rPr lang="zh-CN" altLang="en-US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井单砂体剖面图</a:t>
                </a:r>
              </a:p>
            </p:txBody>
          </p:sp>
          <p:sp>
            <p:nvSpPr>
              <p:cNvPr id="98" name="文本框 112"/>
              <p:cNvSpPr txBox="1"/>
              <p:nvPr/>
            </p:nvSpPr>
            <p:spPr>
              <a:xfrm>
                <a:off x="11096" y="7227"/>
                <a:ext cx="3177" cy="353"/>
              </a:xfrm>
              <a:prstGeom prst="rect">
                <a:avLst/>
              </a:prstGeom>
              <a:solidFill>
                <a:schemeClr val="bg1">
                  <a:alpha val="1176"/>
                </a:schemeClr>
              </a:solidFill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7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（刻画前）</a:t>
                </a:r>
                <a:r>
                  <a:rPr lang="zh-CN" altLang="en-US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旗</a:t>
                </a:r>
                <a:r>
                  <a:rPr lang="en-US" altLang="zh-CN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011-34-</a:t>
                </a:r>
                <a:r>
                  <a:rPr lang="zh-CN" altLang="en-US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旗</a:t>
                </a:r>
                <a:r>
                  <a:rPr lang="en-US" altLang="zh-CN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011-36</a:t>
                </a:r>
                <a:r>
                  <a:rPr lang="zh-CN" altLang="en-US" sz="700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rPr>
                  <a:t>井地层剖面图</a:t>
                </a: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1379" y="7512"/>
                <a:ext cx="2869" cy="1072"/>
                <a:chOff x="11190" y="7512"/>
                <a:chExt cx="3178" cy="1072"/>
              </a:xfrm>
            </p:grpSpPr>
            <p:pic>
              <p:nvPicPr>
                <p:cNvPr id="99" name="Picture 2" descr="I:\连井剖面-577.EMF"/>
                <p:cNvPicPr>
                  <a:picLocks noChangeAspect="1"/>
                </p:cNvPicPr>
                <p:nvPr/>
              </p:nvPicPr>
              <p:blipFill>
                <a:blip r:embed="rId7"/>
                <a:srcRect l="3040" t="6985" r="3568" b="4031"/>
                <a:stretch>
                  <a:fillRect/>
                </a:stretch>
              </p:blipFill>
              <p:spPr>
                <a:xfrm>
                  <a:off x="11190" y="7512"/>
                  <a:ext cx="3178" cy="1072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pic>
            <p:sp>
              <p:nvSpPr>
                <p:cNvPr id="100" name="椭圆 29"/>
                <p:cNvSpPr/>
                <p:nvPr/>
              </p:nvSpPr>
              <p:spPr>
                <a:xfrm>
                  <a:off x="13207" y="8014"/>
                  <a:ext cx="458" cy="66"/>
                </a:xfrm>
                <a:prstGeom prst="ellipse">
                  <a:avLst/>
                </a:prstGeom>
                <a:noFill/>
                <a:ln w="158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lstStyle/>
                <a:p>
                  <a:endParaRPr lang="zh-CN" altLang="en-US" sz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" name="椭圆 31"/>
                <p:cNvSpPr/>
                <p:nvPr/>
              </p:nvSpPr>
              <p:spPr>
                <a:xfrm>
                  <a:off x="11925" y="8200"/>
                  <a:ext cx="458" cy="241"/>
                </a:xfrm>
                <a:prstGeom prst="ellipse">
                  <a:avLst/>
                </a:prstGeom>
                <a:noFill/>
                <a:ln w="1587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lstStyle/>
                <a:p>
                  <a:endParaRPr lang="zh-CN" altLang="en-US" sz="1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11379" y="8895"/>
                <a:ext cx="2869" cy="1049"/>
                <a:chOff x="11190" y="8832"/>
                <a:chExt cx="3178" cy="1112"/>
              </a:xfrm>
            </p:grpSpPr>
            <p:pic>
              <p:nvPicPr>
                <p:cNvPr id="96" name="Picture 2" descr="D:\吴433石文-张程晨\旗011-34-旗011-35-旗011-36.EMF"/>
                <p:cNvPicPr>
                  <a:picLocks noChangeAspect="1"/>
                </p:cNvPicPr>
                <p:nvPr/>
              </p:nvPicPr>
              <p:blipFill>
                <a:blip r:embed="rId8"/>
                <a:srcRect l="2344" t="6857" r="2344" b="4391"/>
                <a:stretch>
                  <a:fillRect/>
                </a:stretch>
              </p:blipFill>
              <p:spPr>
                <a:xfrm>
                  <a:off x="11190" y="8832"/>
                  <a:ext cx="3178" cy="111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pic>
            <p:grpSp>
              <p:nvGrpSpPr>
                <p:cNvPr id="5" name="组合 4"/>
                <p:cNvGrpSpPr/>
                <p:nvPr/>
              </p:nvGrpSpPr>
              <p:grpSpPr>
                <a:xfrm>
                  <a:off x="11925" y="9354"/>
                  <a:ext cx="1693" cy="466"/>
                  <a:chOff x="11925" y="9354"/>
                  <a:chExt cx="1693" cy="466"/>
                </a:xfrm>
              </p:grpSpPr>
              <p:sp>
                <p:nvSpPr>
                  <p:cNvPr id="101" name="椭圆 30"/>
                  <p:cNvSpPr/>
                  <p:nvPr/>
                </p:nvSpPr>
                <p:spPr>
                  <a:xfrm>
                    <a:off x="13160" y="9354"/>
                    <a:ext cx="458" cy="90"/>
                  </a:xfrm>
                  <a:prstGeom prst="ellipse">
                    <a:avLst/>
                  </a:prstGeom>
                  <a:noFill/>
                  <a:ln w="1587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 anchorCtr="0"/>
                  <a:lstStyle/>
                  <a:p>
                    <a:endParaRPr lang="zh-CN" altLang="en-US" sz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3" name="椭圆 32"/>
                  <p:cNvSpPr/>
                  <p:nvPr/>
                </p:nvSpPr>
                <p:spPr>
                  <a:xfrm>
                    <a:off x="11925" y="9576"/>
                    <a:ext cx="458" cy="245"/>
                  </a:xfrm>
                  <a:prstGeom prst="ellipse">
                    <a:avLst/>
                  </a:prstGeom>
                  <a:noFill/>
                  <a:ln w="15875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anchor="t" anchorCtr="0"/>
                  <a:lstStyle/>
                  <a:p>
                    <a:endParaRPr lang="zh-CN" altLang="en-US" sz="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72" name="圆角矩形 27"/>
              <p:cNvSpPr/>
              <p:nvPr/>
            </p:nvSpPr>
            <p:spPr>
              <a:xfrm>
                <a:off x="11261" y="7107"/>
                <a:ext cx="3075" cy="3046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矩形 72"/>
            <p:cNvSpPr/>
            <p:nvPr/>
          </p:nvSpPr>
          <p:spPr>
            <a:xfrm>
              <a:off x="11378" y="6799"/>
              <a:ext cx="2958" cy="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井组研究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4800" y="7104"/>
              <a:ext cx="3208" cy="3155"/>
              <a:chOff x="14800" y="7104"/>
              <a:chExt cx="3208" cy="3046"/>
            </a:xfrm>
          </p:grpSpPr>
          <p:sp>
            <p:nvSpPr>
              <p:cNvPr id="77" name="矩形 6"/>
              <p:cNvSpPr/>
              <p:nvPr/>
            </p:nvSpPr>
            <p:spPr>
              <a:xfrm>
                <a:off x="16290" y="7291"/>
                <a:ext cx="1287" cy="4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 algn="ctr"/>
                <a:r>
                  <a:rPr lang="zh-CN" altLang="en-US" sz="6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</a:t>
                </a:r>
                <a:r>
                  <a:rPr lang="en-US" altLang="zh-CN" sz="6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en-US" altLang="zh-CN" sz="600" b="1" baseline="-25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600" b="1" baseline="30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1-2-4</a:t>
                </a:r>
                <a:r>
                  <a:rPr lang="zh-CN" altLang="en-US" sz="6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砂体连通图</a:t>
                </a:r>
              </a:p>
            </p:txBody>
          </p:sp>
          <p:sp>
            <p:nvSpPr>
              <p:cNvPr id="78" name="矩形 2"/>
              <p:cNvSpPr/>
              <p:nvPr/>
            </p:nvSpPr>
            <p:spPr>
              <a:xfrm>
                <a:off x="16322" y="8637"/>
                <a:ext cx="1255" cy="4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 algn="ctr"/>
                <a:r>
                  <a:rPr lang="zh-CN" altLang="en-US" sz="6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</a:t>
                </a:r>
                <a:r>
                  <a:rPr lang="en-US" altLang="zh-CN" sz="6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en-US" altLang="zh-CN" sz="600" b="1" baseline="-25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600" b="1" baseline="30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2-2-4</a:t>
                </a:r>
                <a:r>
                  <a:rPr lang="zh-CN" altLang="en-US" sz="6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砂体连通图</a:t>
                </a:r>
              </a:p>
            </p:txBody>
          </p:sp>
          <p:sp>
            <p:nvSpPr>
              <p:cNvPr id="86" name="圆角矩形 50"/>
              <p:cNvSpPr/>
              <p:nvPr/>
            </p:nvSpPr>
            <p:spPr>
              <a:xfrm>
                <a:off x="17603" y="8551"/>
                <a:ext cx="331" cy="18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1" i="0" u="none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圆角矩形 51"/>
              <p:cNvSpPr/>
              <p:nvPr/>
            </p:nvSpPr>
            <p:spPr>
              <a:xfrm>
                <a:off x="17605" y="8997"/>
                <a:ext cx="331" cy="18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1" i="0" u="none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圆角矩形 52"/>
              <p:cNvSpPr/>
              <p:nvPr/>
            </p:nvSpPr>
            <p:spPr>
              <a:xfrm>
                <a:off x="17603" y="9470"/>
                <a:ext cx="331" cy="181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1" i="0" u="none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9" name="直接连接符 88"/>
              <p:cNvCxnSpPr/>
              <p:nvPr/>
            </p:nvCxnSpPr>
            <p:spPr>
              <a:xfrm>
                <a:off x="17650" y="8587"/>
                <a:ext cx="284" cy="144"/>
              </a:xfrm>
              <a:prstGeom prst="line">
                <a:avLst/>
              </a:prstGeom>
              <a:ln w="381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17628" y="9033"/>
                <a:ext cx="284" cy="144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25"/>
              <p:cNvSpPr txBox="1"/>
              <p:nvPr/>
            </p:nvSpPr>
            <p:spPr>
              <a:xfrm>
                <a:off x="17600" y="9213"/>
                <a:ext cx="365" cy="19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5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弱连通</a:t>
                </a:r>
              </a:p>
            </p:txBody>
          </p:sp>
          <p:sp>
            <p:nvSpPr>
              <p:cNvPr id="92" name="TextBox 26"/>
              <p:cNvSpPr txBox="1"/>
              <p:nvPr/>
            </p:nvSpPr>
            <p:spPr>
              <a:xfrm>
                <a:off x="17600" y="8756"/>
                <a:ext cx="341" cy="155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zh-CN" altLang="en-US" sz="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连通</a:t>
                </a:r>
              </a:p>
            </p:txBody>
          </p:sp>
          <p:sp>
            <p:nvSpPr>
              <p:cNvPr id="93" name="TextBox 27"/>
              <p:cNvSpPr txBox="1"/>
              <p:nvPr/>
            </p:nvSpPr>
            <p:spPr>
              <a:xfrm>
                <a:off x="17578" y="9664"/>
                <a:ext cx="370" cy="19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5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不连通</a:t>
                </a:r>
              </a:p>
            </p:txBody>
          </p:sp>
          <p:cxnSp>
            <p:nvCxnSpPr>
              <p:cNvPr id="94" name="直接连接符 93"/>
              <p:cNvCxnSpPr/>
              <p:nvPr/>
            </p:nvCxnSpPr>
            <p:spPr>
              <a:xfrm>
                <a:off x="17636" y="9499"/>
                <a:ext cx="284" cy="14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圆角矩形 59"/>
              <p:cNvSpPr/>
              <p:nvPr/>
            </p:nvSpPr>
            <p:spPr>
              <a:xfrm>
                <a:off x="17603" y="8554"/>
                <a:ext cx="331" cy="18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50" b="1" i="0" u="none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矩形 31"/>
              <p:cNvSpPr/>
              <p:nvPr/>
            </p:nvSpPr>
            <p:spPr>
              <a:xfrm>
                <a:off x="14906" y="7291"/>
                <a:ext cx="1287" cy="4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 algn="ctr"/>
                <a:r>
                  <a:rPr lang="zh-CN" altLang="en-US" sz="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</a:t>
                </a:r>
                <a:r>
                  <a:rPr lang="en-US" altLang="zh-CN" sz="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en-US" altLang="zh-CN" sz="600" b="1" baseline="-25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600" b="1" baseline="30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1-2-3</a:t>
                </a:r>
                <a:r>
                  <a:rPr lang="zh-CN" altLang="en-US" sz="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砂体连通图</a:t>
                </a:r>
              </a:p>
            </p:txBody>
          </p:sp>
          <p:sp>
            <p:nvSpPr>
              <p:cNvPr id="81" name="矩形 32"/>
              <p:cNvSpPr/>
              <p:nvPr/>
            </p:nvSpPr>
            <p:spPr>
              <a:xfrm>
                <a:off x="14891" y="8637"/>
                <a:ext cx="1287" cy="4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 algn="ctr"/>
                <a:r>
                  <a:rPr lang="zh-CN" altLang="en-US" sz="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</a:t>
                </a:r>
                <a:r>
                  <a:rPr lang="en-US" altLang="zh-CN" sz="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en-US" altLang="zh-CN" sz="600" b="1" baseline="-25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600" b="1" baseline="30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2-2-3</a:t>
                </a:r>
                <a:r>
                  <a:rPr lang="zh-CN" altLang="en-US" sz="6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砂体连通图</a:t>
                </a:r>
              </a:p>
            </p:txBody>
          </p:sp>
          <p:pic>
            <p:nvPicPr>
              <p:cNvPr id="82" name="Picture 3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936" y="7539"/>
                <a:ext cx="1231" cy="1098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pic>
            <p:nvPicPr>
              <p:cNvPr id="83" name="Picture 4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27" y="7524"/>
                <a:ext cx="1231" cy="1098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pic>
            <p:nvPicPr>
              <p:cNvPr id="84" name="Picture 7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29" y="8843"/>
                <a:ext cx="1231" cy="1098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pic>
            <p:nvPicPr>
              <p:cNvPr id="85" name="Picture 8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26" y="8843"/>
                <a:ext cx="1231" cy="1098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sp>
            <p:nvSpPr>
              <p:cNvPr id="75" name="圆角矩形 39"/>
              <p:cNvSpPr/>
              <p:nvPr/>
            </p:nvSpPr>
            <p:spPr>
              <a:xfrm>
                <a:off x="14800" y="7104"/>
                <a:ext cx="3208" cy="3046"/>
              </a:xfrm>
              <a:prstGeom prst="roundRect">
                <a:avLst/>
              </a:prstGeom>
              <a:noFill/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15050" y="6803"/>
              <a:ext cx="2958" cy="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区块评价</a:t>
              </a:r>
            </a:p>
          </p:txBody>
        </p:sp>
      </p:grp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848807818"/>
              </p:ext>
            </p:extLst>
          </p:nvPr>
        </p:nvGraphicFramePr>
        <p:xfrm>
          <a:off x="836930" y="2997200"/>
          <a:ext cx="3739515" cy="342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126D7F35-DE74-FB20-8AA9-A9401D6DDC57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52350" y="2156943"/>
            <a:ext cx="10287300" cy="4344781"/>
            <a:chOff x="1396" y="2861"/>
            <a:chExt cx="16200" cy="7307"/>
          </a:xfrm>
        </p:grpSpPr>
        <p:sp>
          <p:nvSpPr>
            <p:cNvPr id="80897" name="矩形 6"/>
            <p:cNvSpPr/>
            <p:nvPr/>
          </p:nvSpPr>
          <p:spPr>
            <a:xfrm>
              <a:off x="1396" y="3541"/>
              <a:ext cx="7595" cy="960"/>
            </a:xfrm>
            <a:prstGeom prst="rect">
              <a:avLst/>
            </a:prstGeom>
            <a:noFill/>
            <a:ln w="9525">
              <a:gradFill>
                <a:gsLst>
                  <a:gs pos="0">
                    <a:srgbClr val="00B050"/>
                  </a:gs>
                  <a:gs pos="74000">
                    <a:srgbClr val="0F6FC6">
                      <a:lumMod val="45000"/>
                      <a:lumOff val="55000"/>
                    </a:srgbClr>
                  </a:gs>
                  <a:gs pos="83000">
                    <a:srgbClr val="0F6FC6">
                      <a:lumMod val="45000"/>
                      <a:lumOff val="55000"/>
                    </a:srgbClr>
                  </a:gs>
                  <a:gs pos="100000">
                    <a:srgbClr val="0F6FC6">
                      <a:lumMod val="30000"/>
                      <a:lumOff val="70000"/>
                    </a:srgbClr>
                  </a:gs>
                </a:gsLst>
                <a:lin ang="10800000" scaled="1"/>
              </a:gradFill>
            </a:ln>
          </p:spPr>
          <p:txBody>
            <a:bodyPr wrap="square">
              <a:spAutoFit/>
            </a:bodyPr>
            <a:lstStyle/>
            <a:p>
              <a:pPr marL="342900" marR="0" lvl="0" indent="-342900" algn="just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宋体" panose="02010600030101010101" pitchFamily="2" charset="-122"/>
                <a:buAutoNum type="circleNumDbPlain"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宋体" panose="02010600030101010101" pitchFamily="2" charset="-122"/>
                </a:rPr>
                <a:t>层间、层内非均质性强，造成吸水不均，对水驱影响较大；</a:t>
              </a:r>
            </a:p>
            <a:p>
              <a:pPr marL="342900" marR="0" lvl="0" indent="-342900" algn="just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宋体" panose="02010600030101010101" pitchFamily="2" charset="-122"/>
                <a:buAutoNum type="circleNumDbPlain"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宋体" panose="02010600030101010101" pitchFamily="2" charset="-122"/>
                </a:rPr>
                <a:t>隔夹层对油、水流动起到封隔作用，导致注入水纵向驱替效果差；</a:t>
              </a:r>
              <a:endPara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84996" name="组合 6"/>
            <p:cNvGrpSpPr/>
            <p:nvPr/>
          </p:nvGrpSpPr>
          <p:grpSpPr>
            <a:xfrm>
              <a:off x="2456" y="4573"/>
              <a:ext cx="14460" cy="5595"/>
              <a:chOff x="956" y="4548"/>
              <a:chExt cx="12750" cy="6130"/>
            </a:xfrm>
          </p:grpSpPr>
          <p:grpSp>
            <p:nvGrpSpPr>
              <p:cNvPr id="84997" name="组合 4"/>
              <p:cNvGrpSpPr/>
              <p:nvPr/>
            </p:nvGrpSpPr>
            <p:grpSpPr>
              <a:xfrm>
                <a:off x="1041" y="4548"/>
                <a:ext cx="12492" cy="3121"/>
                <a:chOff x="661035" y="2564904"/>
                <a:chExt cx="7932420" cy="1845025"/>
              </a:xfrm>
            </p:grpSpPr>
            <p:pic>
              <p:nvPicPr>
                <p:cNvPr id="84998" name="图片 20" descr="旗015-33_2019120414564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61035" y="2822429"/>
                  <a:ext cx="2511425" cy="15875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grpSp>
              <p:nvGrpSpPr>
                <p:cNvPr id="84999" name="组合 5"/>
                <p:cNvGrpSpPr/>
                <p:nvPr/>
              </p:nvGrpSpPr>
              <p:grpSpPr>
                <a:xfrm>
                  <a:off x="5238750" y="2564904"/>
                  <a:ext cx="3354705" cy="1776387"/>
                  <a:chOff x="8506" y="3926"/>
                  <a:chExt cx="5283" cy="3082"/>
                </a:xfrm>
              </p:grpSpPr>
              <p:pic>
                <p:nvPicPr>
                  <p:cNvPr id="85000" name="图片 22"/>
                  <p:cNvPicPr>
                    <a:picLocks noChangeAspect="1"/>
                  </p:cNvPicPr>
                  <p:nvPr/>
                </p:nvPicPr>
                <p:blipFill>
                  <a:blip r:embed="rId3"/>
                  <a:srcRect l="32732"/>
                  <a:stretch>
                    <a:fillRect/>
                  </a:stretch>
                </p:blipFill>
                <p:spPr>
                  <a:xfrm>
                    <a:off x="11162" y="4379"/>
                    <a:ext cx="2627" cy="2629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pic>
              <p:pic>
                <p:nvPicPr>
                  <p:cNvPr id="85001" name="图片 13" descr="旗7-22_20191028170727"/>
                  <p:cNvPicPr>
                    <a:picLocks noChangeAspect="1"/>
                  </p:cNvPicPr>
                  <p:nvPr/>
                </p:nvPicPr>
                <p:blipFill>
                  <a:blip r:embed="rId4"/>
                  <a:srcRect r="12646" b="3194"/>
                  <a:stretch>
                    <a:fillRect/>
                  </a:stretch>
                </p:blipFill>
                <p:spPr>
                  <a:xfrm>
                    <a:off x="8506" y="4379"/>
                    <a:ext cx="2579" cy="2629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ysClr val="windowText" lastClr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pic>
              <p:sp>
                <p:nvSpPr>
                  <p:cNvPr id="85002" name="文本框 3"/>
                  <p:cNvSpPr txBox="1"/>
                  <p:nvPr/>
                </p:nvSpPr>
                <p:spPr>
                  <a:xfrm>
                    <a:off x="8506" y="3926"/>
                    <a:ext cx="2579" cy="46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t" anchorCtr="0">
                    <a:spAutoFit/>
                  </a:bodyPr>
                  <a:lstStyle/>
                  <a:p>
                    <a:pPr algn="ctr"/>
                    <a:r>
                      <a: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旗</a:t>
                    </a:r>
                    <a:r>
                      <a:rPr lang="en-US" altLang="zh-CN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7-22</a:t>
                    </a:r>
                    <a:r>
                      <a: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井剩余油</a:t>
                    </a:r>
                    <a:r>
                      <a:rPr lang="en-US" altLang="zh-CN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(2019.08</a:t>
                    </a:r>
                    <a:r>
                      <a: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）</a:t>
                    </a:r>
                  </a:p>
                </p:txBody>
              </p:sp>
              <p:sp>
                <p:nvSpPr>
                  <p:cNvPr id="85003" name="文本框 3"/>
                  <p:cNvSpPr txBox="1"/>
                  <p:nvPr/>
                </p:nvSpPr>
                <p:spPr>
                  <a:xfrm>
                    <a:off x="11162" y="3926"/>
                    <a:ext cx="2627" cy="46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t" anchorCtr="0">
                    <a:spAutoFit/>
                  </a:bodyPr>
                  <a:lstStyle/>
                  <a:p>
                    <a:pPr algn="ctr"/>
                    <a:r>
                      <a: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单砂体剖面</a:t>
                    </a:r>
                  </a:p>
                </p:txBody>
              </p:sp>
              <p:sp>
                <p:nvSpPr>
                  <p:cNvPr id="29" name="圆角矩形标注 28"/>
                  <p:cNvSpPr/>
                  <p:nvPr/>
                </p:nvSpPr>
                <p:spPr>
                  <a:xfrm>
                    <a:off x="9441" y="5759"/>
                    <a:ext cx="1035" cy="374"/>
                  </a:xfrm>
                  <a:prstGeom prst="wedgeRoundRectCallout">
                    <a:avLst>
                      <a:gd name="adj1" fmla="val 95744"/>
                      <a:gd name="adj2" fmla="val 76400"/>
                      <a:gd name="adj3" fmla="val 16667"/>
                    </a:avLst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F6FC6">
                            <a:lumMod val="75000"/>
                            <a:alpha val="22000"/>
                          </a:srgbClr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0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rPr>
                      <a:t>低含水</a:t>
                    </a:r>
                  </a:p>
                </p:txBody>
              </p:sp>
              <p:sp>
                <p:nvSpPr>
                  <p:cNvPr id="30" name="圆角矩形标注 29"/>
                  <p:cNvSpPr/>
                  <p:nvPr/>
                </p:nvSpPr>
                <p:spPr>
                  <a:xfrm>
                    <a:off x="9332" y="6282"/>
                    <a:ext cx="981" cy="347"/>
                  </a:xfrm>
                  <a:prstGeom prst="wedgeRoundRectCallout">
                    <a:avLst>
                      <a:gd name="adj1" fmla="val 122142"/>
                      <a:gd name="adj2" fmla="val -36627"/>
                      <a:gd name="adj3" fmla="val 16667"/>
                    </a:avLst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F6FC6">
                            <a:lumMod val="75000"/>
                            <a:alpha val="22000"/>
                          </a:srgbClr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0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rPr>
                      <a:t>高含水</a:t>
                    </a:r>
                  </a:p>
                </p:txBody>
              </p:sp>
              <p:sp>
                <p:nvSpPr>
                  <p:cNvPr id="31" name="圆角矩形标注 30"/>
                  <p:cNvSpPr/>
                  <p:nvPr/>
                </p:nvSpPr>
                <p:spPr>
                  <a:xfrm>
                    <a:off x="11816" y="5714"/>
                    <a:ext cx="1035" cy="304"/>
                  </a:xfrm>
                  <a:prstGeom prst="wedgeRoundRectCallout">
                    <a:avLst>
                      <a:gd name="adj1" fmla="val 68471"/>
                      <a:gd name="adj2" fmla="val 105115"/>
                      <a:gd name="adj3" fmla="val 16667"/>
                    </a:avLst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F6FC6">
                            <a:lumMod val="75000"/>
                            <a:alpha val="22000"/>
                          </a:srgbClr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000" b="0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rPr>
                      <a:t>隔夹层</a:t>
                    </a:r>
                  </a:p>
                </p:txBody>
              </p:sp>
            </p:grpSp>
            <p:grpSp>
              <p:nvGrpSpPr>
                <p:cNvPr id="85007" name="组合 3"/>
                <p:cNvGrpSpPr/>
                <p:nvPr/>
              </p:nvGrpSpPr>
              <p:grpSpPr>
                <a:xfrm>
                  <a:off x="661035" y="2577954"/>
                  <a:ext cx="4430395" cy="1766570"/>
                  <a:chOff x="1832" y="4220"/>
                  <a:chExt cx="6977" cy="2782"/>
                </a:xfrm>
              </p:grpSpPr>
              <p:sp>
                <p:nvSpPr>
                  <p:cNvPr id="85008" name="文本框 3"/>
                  <p:cNvSpPr txBox="1"/>
                  <p:nvPr/>
                </p:nvSpPr>
                <p:spPr>
                  <a:xfrm>
                    <a:off x="1832" y="4220"/>
                    <a:ext cx="3955" cy="4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t" anchorCtr="0">
                    <a:spAutoFit/>
                  </a:bodyPr>
                  <a:lstStyle/>
                  <a:p>
                    <a:pPr algn="ctr"/>
                    <a:r>
                      <a: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旗</a:t>
                    </a:r>
                    <a:r>
                      <a:rPr lang="en-US" altLang="zh-CN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015-33</a:t>
                    </a:r>
                    <a:r>
                      <a: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井物性剖面图</a:t>
                    </a:r>
                  </a:p>
                </p:txBody>
              </p:sp>
              <p:pic>
                <p:nvPicPr>
                  <p:cNvPr id="85009" name="图片 23" descr="旗015-33_2019120415414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866" y="4605"/>
                    <a:ext cx="2943" cy="2397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  <p:sp>
                <p:nvSpPr>
                  <p:cNvPr id="85010" name="文本框 3"/>
                  <p:cNvSpPr txBox="1"/>
                  <p:nvPr/>
                </p:nvSpPr>
                <p:spPr>
                  <a:xfrm>
                    <a:off x="5787" y="4220"/>
                    <a:ext cx="3022" cy="42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anchor="t" anchorCtr="0">
                    <a:spAutoFit/>
                  </a:bodyPr>
                  <a:lstStyle/>
                  <a:p>
                    <a:pPr algn="ctr"/>
                    <a:r>
                      <a: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旗</a:t>
                    </a:r>
                    <a:r>
                      <a:rPr lang="en-US" altLang="zh-CN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015-33</a:t>
                    </a:r>
                    <a:r>
                      <a: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井吸水剖面（</a:t>
                    </a:r>
                    <a:r>
                      <a:rPr lang="en-US" altLang="zh-CN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2017.06</a:t>
                    </a:r>
                    <a:r>
                      <a: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）</a:t>
                    </a:r>
                  </a:p>
                </p:txBody>
              </p:sp>
              <p:sp>
                <p:nvSpPr>
                  <p:cNvPr id="85011" name="Text Box 36"/>
                  <p:cNvSpPr txBox="1"/>
                  <p:nvPr/>
                </p:nvSpPr>
                <p:spPr>
                  <a:xfrm>
                    <a:off x="2349" y="5935"/>
                    <a:ext cx="2028" cy="21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9525">
                    <a:noFill/>
                  </a:ln>
                </p:spPr>
                <p:txBody>
                  <a:bodyPr lIns="0" tIns="0" rIns="0" bIns="0" anchor="t" anchorCtr="0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ct val="50000"/>
                      </a:spcBef>
                    </a:pPr>
                    <a:r>
                      <a:rPr lang="zh-CN" altLang="en-US" sz="10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层间渗透率极差大</a:t>
                    </a:r>
                  </a:p>
                </p:txBody>
              </p:sp>
              <p:sp>
                <p:nvSpPr>
                  <p:cNvPr id="85012" name="Text Box 36"/>
                  <p:cNvSpPr txBox="1"/>
                  <p:nvPr/>
                </p:nvSpPr>
                <p:spPr>
                  <a:xfrm>
                    <a:off x="7942" y="5550"/>
                    <a:ext cx="575" cy="253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9525">
                    <a:noFill/>
                  </a:ln>
                </p:spPr>
                <p:txBody>
                  <a:bodyPr lIns="0" tIns="0" rIns="0" bIns="0" anchor="t" anchorCtr="0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ct val="50000"/>
                      </a:spcBef>
                    </a:pPr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37%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5013" name="Text Box 36"/>
                  <p:cNvSpPr txBox="1"/>
                  <p:nvPr/>
                </p:nvSpPr>
                <p:spPr>
                  <a:xfrm>
                    <a:off x="7954" y="6283"/>
                    <a:ext cx="575" cy="253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9525">
                    <a:noFill/>
                  </a:ln>
                </p:spPr>
                <p:txBody>
                  <a:bodyPr lIns="0" tIns="0" rIns="0" bIns="0" anchor="t" anchorCtr="0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ct val="50000"/>
                      </a:spcBef>
                    </a:pPr>
                    <a:r>
                      <a:rPr lang="en-US" altLang="zh-CN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63%</a:t>
                    </a:r>
                    <a:endParaRPr lang="zh-CN" altLang="en-US" sz="12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" name="圆角矩形 2"/>
                  <p:cNvSpPr/>
                  <p:nvPr/>
                </p:nvSpPr>
                <p:spPr>
                  <a:xfrm>
                    <a:off x="4556" y="4662"/>
                    <a:ext cx="2375" cy="681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0F6FC6">
                          <a:lumMod val="5000"/>
                          <a:lumOff val="95000"/>
                        </a:srgbClr>
                      </a:gs>
                      <a:gs pos="100000">
                        <a:srgbClr val="00FF00">
                          <a:alpha val="28000"/>
                        </a:srgbClr>
                      </a:gs>
                      <a:gs pos="100000">
                        <a:srgbClr val="0F6FC6">
                          <a:lumMod val="45000"/>
                          <a:lumOff val="55000"/>
                        </a:srgbClr>
                      </a:gs>
                      <a:gs pos="100000">
                        <a:srgbClr val="0F6FC6">
                          <a:lumMod val="30000"/>
                          <a:lumOff val="70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1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600" b="1" i="0" u="none" strike="noStrike" kern="1200" cap="none" spc="0" normalizeH="0" baseline="0" noProof="1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rPr>
                      <a:t>非均质性影响</a:t>
                    </a:r>
                  </a:p>
                </p:txBody>
              </p:sp>
              <p:sp>
                <p:nvSpPr>
                  <p:cNvPr id="85015" name="Text Box 36"/>
                  <p:cNvSpPr txBox="1"/>
                  <p:nvPr/>
                </p:nvSpPr>
                <p:spPr>
                  <a:xfrm>
                    <a:off x="2009" y="5513"/>
                    <a:ext cx="2925" cy="210"/>
                  </a:xfrm>
                  <a:prstGeom prst="rect">
                    <a:avLst/>
                  </a:prstGeom>
                  <a:solidFill>
                    <a:sysClr val="window" lastClr="FFFFFF">
                      <a:alpha val="0"/>
                    </a:sysClr>
                  </a:solidFill>
                  <a:ln w="9525">
                    <a:noFill/>
                  </a:ln>
                </p:spPr>
                <p:txBody>
                  <a:bodyPr lIns="0" tIns="0" rIns="0" bIns="0" anchor="t" anchorCtr="0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ct val="50000"/>
                      </a:spcBef>
                    </a:pPr>
                    <a:r>
                      <a:rPr lang="zh-CN" altLang="en-US" sz="10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长</a:t>
                    </a:r>
                    <a:r>
                      <a:rPr lang="en-US" altLang="zh-CN" sz="10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6</a:t>
                    </a:r>
                    <a:r>
                      <a:rPr lang="en-US" altLang="zh-CN" sz="1000" b="1" baseline="-250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  <a:r>
                      <a:rPr lang="en-US" altLang="zh-CN" sz="1000" b="1" baseline="300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  <a:r>
                      <a:rPr lang="zh-CN" altLang="en-US" sz="10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层渗透率：</a:t>
                    </a:r>
                    <a:r>
                      <a:rPr lang="en-US" altLang="zh-CN" sz="10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0.44mD</a:t>
                    </a:r>
                  </a:p>
                </p:txBody>
              </p:sp>
              <p:sp>
                <p:nvSpPr>
                  <p:cNvPr id="85016" name="Text Box 36"/>
                  <p:cNvSpPr txBox="1"/>
                  <p:nvPr/>
                </p:nvSpPr>
                <p:spPr>
                  <a:xfrm>
                    <a:off x="2009" y="6300"/>
                    <a:ext cx="2925" cy="210"/>
                  </a:xfrm>
                  <a:prstGeom prst="rect">
                    <a:avLst/>
                  </a:prstGeom>
                  <a:solidFill>
                    <a:sysClr val="window" lastClr="FFFFFF">
                      <a:alpha val="0"/>
                    </a:sysClr>
                  </a:solidFill>
                  <a:ln w="9525">
                    <a:noFill/>
                  </a:ln>
                </p:spPr>
                <p:txBody>
                  <a:bodyPr lIns="0" tIns="0" rIns="0" bIns="0" anchor="t" anchorCtr="0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  <a:spcBef>
                        <a:spcPct val="50000"/>
                      </a:spcBef>
                    </a:pPr>
                    <a:r>
                      <a:rPr lang="zh-CN" altLang="en-US" sz="10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长</a:t>
                    </a:r>
                    <a:r>
                      <a:rPr lang="en-US" altLang="zh-CN" sz="10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6</a:t>
                    </a:r>
                    <a:r>
                      <a:rPr lang="en-US" altLang="zh-CN" sz="1000" b="1" baseline="-250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  <a:r>
                      <a:rPr lang="en-US" altLang="zh-CN" sz="1000" b="1" baseline="30000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  <a:r>
                      <a:rPr lang="zh-CN" altLang="en-US" sz="10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层渗透率：</a:t>
                    </a:r>
                    <a:r>
                      <a:rPr lang="en-US" altLang="zh-CN" sz="1000" b="1" dirty="0">
                        <a:solidFill>
                          <a:srgbClr val="0000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1.54mD</a:t>
                    </a:r>
                  </a:p>
                </p:txBody>
              </p:sp>
            </p:grpSp>
            <p:sp>
              <p:nvSpPr>
                <p:cNvPr id="6" name="圆角矩形 5"/>
                <p:cNvSpPr/>
                <p:nvPr/>
              </p:nvSpPr>
              <p:spPr>
                <a:xfrm>
                  <a:off x="6062345" y="2826239"/>
                  <a:ext cx="1508125" cy="432435"/>
                </a:xfrm>
                <a:prstGeom prst="roundRect">
                  <a:avLst/>
                </a:prstGeom>
                <a:gradFill>
                  <a:gsLst>
                    <a:gs pos="0">
                      <a:srgbClr val="0F6FC6">
                        <a:lumMod val="5000"/>
                        <a:lumOff val="95000"/>
                      </a:srgbClr>
                    </a:gs>
                    <a:gs pos="100000">
                      <a:srgbClr val="00FF00">
                        <a:alpha val="28000"/>
                      </a:srgbClr>
                    </a:gs>
                    <a:gs pos="100000">
                      <a:srgbClr val="0F6FC6">
                        <a:lumMod val="45000"/>
                        <a:lumOff val="55000"/>
                      </a:srgbClr>
                    </a:gs>
                    <a:gs pos="100000">
                      <a:srgbClr val="0F6FC6">
                        <a:lumMod val="30000"/>
                        <a:lumOff val="7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600" b="1" i="0" u="none" strike="noStrike" kern="1200" cap="none" spc="0" normalizeH="0" baseline="0" noProof="1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</a:rPr>
                    <a:t>隔夹层影响</a:t>
                  </a:r>
                </a:p>
              </p:txBody>
            </p:sp>
          </p:grpSp>
          <p:grpSp>
            <p:nvGrpSpPr>
              <p:cNvPr id="85018" name="组合 1"/>
              <p:cNvGrpSpPr/>
              <p:nvPr/>
            </p:nvGrpSpPr>
            <p:grpSpPr>
              <a:xfrm>
                <a:off x="956" y="7722"/>
                <a:ext cx="12750" cy="2956"/>
                <a:chOff x="607060" y="4563745"/>
                <a:chExt cx="8096251" cy="1822450"/>
              </a:xfrm>
            </p:grpSpPr>
            <p:pic>
              <p:nvPicPr>
                <p:cNvPr id="85019" name="图片 1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21790" y="4772025"/>
                  <a:ext cx="2808605" cy="16014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85020" name="图片 7" descr="旗012-36_20191211175140"/>
                <p:cNvPicPr>
                  <a:picLocks noChangeAspect="1"/>
                </p:cNvPicPr>
                <p:nvPr/>
              </p:nvPicPr>
              <p:blipFill>
                <a:blip r:embed="rId7"/>
                <a:srcRect b="3761"/>
                <a:stretch>
                  <a:fillRect/>
                </a:stretch>
              </p:blipFill>
              <p:spPr>
                <a:xfrm>
                  <a:off x="4592320" y="4772025"/>
                  <a:ext cx="2890520" cy="16141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85021" name="文本框 9"/>
                <p:cNvSpPr txBox="1"/>
                <p:nvPr/>
              </p:nvSpPr>
              <p:spPr>
                <a:xfrm>
                  <a:off x="4592320" y="4563745"/>
                  <a:ext cx="2892425" cy="2784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algn="ctr"/>
                  <a:r>
                    <a:rPr lang="zh-CN" altLang="zh-CN" sz="10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旗012-36井</a:t>
                  </a:r>
                  <a:r>
                    <a:rPr lang="zh-CN" altLang="zh-CN" sz="1000" b="1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剩余油测试资料（2019年8月13日）</a:t>
                  </a:r>
                </a:p>
              </p:txBody>
            </p:sp>
            <p:sp>
              <p:nvSpPr>
                <p:cNvPr id="85022" name="矩形 15"/>
                <p:cNvSpPr/>
                <p:nvPr/>
              </p:nvSpPr>
              <p:spPr>
                <a:xfrm>
                  <a:off x="612155" y="5323559"/>
                  <a:ext cx="7956133" cy="365643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0000FF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lstStyle/>
                <a:p>
                  <a:endParaRPr lang="en-US" altLang="en-US" sz="1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5023" name="矩形 16"/>
                <p:cNvSpPr/>
                <p:nvPr/>
              </p:nvSpPr>
              <p:spPr>
                <a:xfrm>
                  <a:off x="607060" y="5880735"/>
                  <a:ext cx="7956000" cy="360000"/>
                </a:xfrm>
                <a:prstGeom prst="rect">
                  <a:avLst/>
                </a:prstGeom>
                <a:solidFill>
                  <a:sysClr val="window" lastClr="FFFFFF">
                    <a:alpha val="0"/>
                  </a:sysClr>
                </a:solidFill>
                <a:ln w="19050" cap="flat" cmpd="sng">
                  <a:solidFill>
                    <a:srgbClr val="0000FF"/>
                  </a:solidFill>
                  <a:prstDash val="lgDash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lstStyle/>
                <a:p>
                  <a:endParaRPr lang="zh-CN" altLang="en-US" sz="1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5024" name="文本框 18"/>
                <p:cNvSpPr txBox="1"/>
                <p:nvPr/>
              </p:nvSpPr>
              <p:spPr>
                <a:xfrm>
                  <a:off x="1681480" y="4563745"/>
                  <a:ext cx="2748280" cy="26114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algn="ctr"/>
                  <a:r>
                    <a:rPr lang="zh-CN" altLang="en-US" sz="9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旗</a:t>
                  </a:r>
                  <a:r>
                    <a:rPr lang="en-US" altLang="zh-CN" sz="9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010-34</a:t>
                  </a:r>
                  <a:r>
                    <a:rPr lang="zh-CN" altLang="zh-CN" sz="9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井</a:t>
                  </a:r>
                  <a:r>
                    <a:rPr lang="en-US" altLang="zh-CN" sz="9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—</a:t>
                  </a:r>
                  <a:r>
                    <a:rPr lang="zh-CN" altLang="en-US" sz="9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旗</a:t>
                  </a:r>
                  <a:r>
                    <a:rPr lang="en-US" altLang="zh-CN" sz="9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011-35—</a:t>
                  </a:r>
                  <a:r>
                    <a:rPr lang="zh-CN" altLang="en-US" sz="9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旗</a:t>
                  </a:r>
                  <a:r>
                    <a:rPr lang="en-US" altLang="zh-CN" sz="900" b="1" dirty="0">
                      <a:solidFill>
                        <a:srgbClr val="FF0000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rPr>
                    <a:t>012-36</a:t>
                  </a:r>
                  <a:r>
                    <a:rPr lang="zh-CN" altLang="en-US" sz="900" b="1" dirty="0">
                      <a:latin typeface="Arial" panose="020B0604020202020204" pitchFamily="34" charset="0"/>
                      <a:ea typeface="宋体" panose="02010600030101010101" pitchFamily="2" charset="-122"/>
                    </a:rPr>
                    <a:t>单砂体剖面图</a:t>
                  </a:r>
                </a:p>
              </p:txBody>
            </p:sp>
            <p:sp>
              <p:nvSpPr>
                <p:cNvPr id="85025" name="文本框 21"/>
                <p:cNvSpPr txBox="1"/>
                <p:nvPr/>
              </p:nvSpPr>
              <p:spPr>
                <a:xfrm>
                  <a:off x="671830" y="5323840"/>
                  <a:ext cx="1062355" cy="4386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6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连通性差</a:t>
                  </a:r>
                </a:p>
              </p:txBody>
            </p:sp>
            <p:sp>
              <p:nvSpPr>
                <p:cNvPr id="85026" name="文本框 22"/>
                <p:cNvSpPr txBox="1"/>
                <p:nvPr/>
              </p:nvSpPr>
              <p:spPr>
                <a:xfrm>
                  <a:off x="684530" y="5832475"/>
                  <a:ext cx="1007745" cy="43860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zh-CN" altLang="en-US" sz="1600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连通性好</a:t>
                  </a:r>
                </a:p>
              </p:txBody>
            </p:sp>
            <p:sp>
              <p:nvSpPr>
                <p:cNvPr id="85027" name="圆角矩形 13"/>
                <p:cNvSpPr/>
                <p:nvPr/>
              </p:nvSpPr>
              <p:spPr>
                <a:xfrm>
                  <a:off x="7274111" y="5881646"/>
                  <a:ext cx="1429200" cy="271026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noFill/>
                </a:ln>
              </p:spPr>
              <p:txBody>
                <a:bodyPr anchor="t" anchorCtr="0"/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zh-CN" altLang="zh-CN" sz="100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中含水</a:t>
                  </a:r>
                </a:p>
              </p:txBody>
            </p:sp>
            <p:sp>
              <p:nvSpPr>
                <p:cNvPr id="85028" name="圆角矩形 14"/>
                <p:cNvSpPr/>
                <p:nvPr/>
              </p:nvSpPr>
              <p:spPr>
                <a:xfrm>
                  <a:off x="7484287" y="5323559"/>
                  <a:ext cx="1010120" cy="271026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noFill/>
                </a:ln>
              </p:spPr>
              <p:txBody>
                <a:bodyPr anchor="t" anchorCtr="0"/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zh-CN" altLang="zh-CN" sz="100" b="1" dirty="0">
                      <a:solidFill>
                        <a:srgbClr val="0000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低含水</a:t>
                  </a:r>
                </a:p>
              </p:txBody>
            </p:sp>
            <p:sp>
              <p:nvSpPr>
                <p:cNvPr id="7" name="圆角矩形 6"/>
                <p:cNvSpPr/>
                <p:nvPr/>
              </p:nvSpPr>
              <p:spPr>
                <a:xfrm>
                  <a:off x="3533140" y="4793615"/>
                  <a:ext cx="1876425" cy="432435"/>
                </a:xfrm>
                <a:prstGeom prst="roundRect">
                  <a:avLst/>
                </a:prstGeom>
                <a:gradFill>
                  <a:gsLst>
                    <a:gs pos="0">
                      <a:srgbClr val="0F6FC6">
                        <a:lumMod val="5000"/>
                        <a:lumOff val="95000"/>
                      </a:srgbClr>
                    </a:gs>
                    <a:gs pos="100000">
                      <a:srgbClr val="00FF00">
                        <a:alpha val="28000"/>
                      </a:srgbClr>
                    </a:gs>
                    <a:gs pos="100000">
                      <a:srgbClr val="0F6FC6">
                        <a:lumMod val="45000"/>
                        <a:lumOff val="55000"/>
                      </a:srgbClr>
                    </a:gs>
                    <a:gs pos="100000">
                      <a:srgbClr val="0F6FC6">
                        <a:lumMod val="30000"/>
                        <a:lumOff val="7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600" b="1" i="0" u="none" strike="noStrike" kern="1200" cap="none" spc="0" normalizeH="0" baseline="0" noProof="1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</a:rPr>
                    <a:t>单砂体连通性影响</a:t>
                  </a:r>
                </a:p>
              </p:txBody>
            </p:sp>
          </p:grpSp>
        </p:grpSp>
        <p:sp>
          <p:nvSpPr>
            <p:cNvPr id="85030" name="剪去对角的矩形 45"/>
            <p:cNvSpPr/>
            <p:nvPr/>
          </p:nvSpPr>
          <p:spPr>
            <a:xfrm>
              <a:off x="1401" y="2861"/>
              <a:ext cx="1528" cy="785"/>
            </a:xfrm>
            <a:custGeom>
              <a:avLst/>
              <a:gdLst>
                <a:gd name="txL" fmla="*/ 0 w 494030"/>
                <a:gd name="txT" fmla="*/ 0 h 660400"/>
                <a:gd name="txR" fmla="*/ 494030 w 494030"/>
                <a:gd name="txB" fmla="*/ 660400 h 660400"/>
              </a:gdLst>
              <a:ahLst/>
              <a:cxnLst>
                <a:cxn ang="0">
                  <a:pos x="493076" y="330200"/>
                </a:cxn>
                <a:cxn ang="5898240">
                  <a:pos x="246538" y="660400"/>
                </a:cxn>
                <a:cxn ang="11796480">
                  <a:pos x="0" y="330200"/>
                </a:cxn>
                <a:cxn ang="17694720">
                  <a:pos x="246538" y="0"/>
                </a:cxn>
              </a:cxnLst>
              <a:rect l="txL" t="txT" r="txR" b="txB"/>
              <a:pathLst>
                <a:path w="494030" h="660400">
                  <a:moveTo>
                    <a:pt x="0" y="0"/>
                  </a:moveTo>
                  <a:lnTo>
                    <a:pt x="411690" y="0"/>
                  </a:lnTo>
                  <a:lnTo>
                    <a:pt x="494030" y="82339"/>
                  </a:lnTo>
                  <a:lnTo>
                    <a:pt x="494030" y="660400"/>
                  </a:lnTo>
                  <a:lnTo>
                    <a:pt x="82339" y="660400"/>
                  </a:lnTo>
                  <a:lnTo>
                    <a:pt x="0" y="57806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/>
              <a:tileRect/>
            </a:gra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699999" algn="ctr" rotWithShape="0">
                <a:srgbClr val="000000"/>
              </a:outerShdw>
            </a:effectLst>
          </p:spPr>
          <p:txBody>
            <a:bodyPr lIns="0" rIns="0" anchor="ctr" anchorCtr="0"/>
            <a:lstStyle/>
            <a:p>
              <a:pPr algn="ctr">
                <a:lnSpc>
                  <a:spcPct val="110000"/>
                </a:lnSpc>
              </a:pPr>
              <a:r>
                <a:rPr lang="zh-CN" altLang="en-US" sz="1400" b="1" dirty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地质因素</a:t>
              </a:r>
            </a:p>
          </p:txBody>
        </p:sp>
        <p:sp>
          <p:nvSpPr>
            <p:cNvPr id="18" name="矩形 6"/>
            <p:cNvSpPr/>
            <p:nvPr/>
          </p:nvSpPr>
          <p:spPr>
            <a:xfrm>
              <a:off x="10179" y="3592"/>
              <a:ext cx="7417" cy="960"/>
            </a:xfrm>
            <a:prstGeom prst="rect">
              <a:avLst/>
            </a:prstGeom>
            <a:noFill/>
            <a:ln w="9525">
              <a:gradFill>
                <a:gsLst>
                  <a:gs pos="0">
                    <a:srgbClr val="00B050"/>
                  </a:gs>
                  <a:gs pos="74000">
                    <a:srgbClr val="0F6FC6">
                      <a:lumMod val="45000"/>
                      <a:lumOff val="55000"/>
                    </a:srgbClr>
                  </a:gs>
                  <a:gs pos="83000">
                    <a:srgbClr val="0F6FC6">
                      <a:lumMod val="45000"/>
                      <a:lumOff val="55000"/>
                    </a:srgbClr>
                  </a:gs>
                  <a:gs pos="100000">
                    <a:srgbClr val="0F6FC6">
                      <a:lumMod val="30000"/>
                      <a:lumOff val="70000"/>
                    </a:srgbClr>
                  </a:gs>
                </a:gsLst>
                <a:lin ang="10800000" scaled="1"/>
              </a:gradFill>
            </a:ln>
          </p:spPr>
          <p:txBody>
            <a:bodyPr wrap="square">
              <a:spAutoFit/>
            </a:bodyPr>
            <a:lstStyle/>
            <a:p>
              <a:pPr marL="342900" marR="0" lvl="0" indent="-342900" algn="just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宋体" panose="02010600030101010101" pitchFamily="2" charset="-122"/>
                <a:buAutoNum type="circleNumDbPlain"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宋体" panose="02010600030101010101" pitchFamily="2" charset="-122"/>
                </a:rPr>
                <a:t>注采关系：有采无注、有注无采驱油效率低；</a:t>
              </a:r>
            </a:p>
            <a:p>
              <a:pPr marL="342900" marR="0" lvl="0" indent="-342900" algn="just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宋体" panose="02010600030101010101" pitchFamily="2" charset="-122"/>
                <a:buAutoNum type="circleNumDbPlain"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宋体" panose="02010600030101010101" pitchFamily="2" charset="-122"/>
                </a:rPr>
                <a:t>注水政策：累注入量越大，水驱波及范围越大，驱油效率越高。</a:t>
              </a:r>
              <a:endPara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5033" name="剪去对角的矩形 45"/>
            <p:cNvSpPr/>
            <p:nvPr/>
          </p:nvSpPr>
          <p:spPr>
            <a:xfrm>
              <a:off x="10192" y="2891"/>
              <a:ext cx="1528" cy="785"/>
            </a:xfrm>
            <a:custGeom>
              <a:avLst/>
              <a:gdLst>
                <a:gd name="txL" fmla="*/ 0 w 494030"/>
                <a:gd name="txT" fmla="*/ 0 h 660400"/>
                <a:gd name="txR" fmla="*/ 494030 w 494030"/>
                <a:gd name="txB" fmla="*/ 660400 h 660400"/>
              </a:gdLst>
              <a:ahLst/>
              <a:cxnLst>
                <a:cxn ang="0">
                  <a:pos x="493076" y="330200"/>
                </a:cxn>
                <a:cxn ang="5898240">
                  <a:pos x="246538" y="660400"/>
                </a:cxn>
                <a:cxn ang="11796480">
                  <a:pos x="0" y="330200"/>
                </a:cxn>
                <a:cxn ang="17694720">
                  <a:pos x="246538" y="0"/>
                </a:cxn>
              </a:cxnLst>
              <a:rect l="txL" t="txT" r="txR" b="txB"/>
              <a:pathLst>
                <a:path w="494030" h="660400">
                  <a:moveTo>
                    <a:pt x="0" y="0"/>
                  </a:moveTo>
                  <a:lnTo>
                    <a:pt x="411690" y="0"/>
                  </a:lnTo>
                  <a:lnTo>
                    <a:pt x="494030" y="82339"/>
                  </a:lnTo>
                  <a:lnTo>
                    <a:pt x="494030" y="660400"/>
                  </a:lnTo>
                  <a:lnTo>
                    <a:pt x="82339" y="660400"/>
                  </a:lnTo>
                  <a:lnTo>
                    <a:pt x="0" y="57806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14CD68"/>
                </a:gs>
                <a:gs pos="100000">
                  <a:srgbClr val="035C7D"/>
                </a:gs>
              </a:gsLst>
              <a:lin ang="5400000"/>
              <a:tileRect/>
            </a:gradFill>
            <a:ln w="9525" cap="flat" cmpd="sng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699999" algn="ctr" rotWithShape="0">
                <a:srgbClr val="000000"/>
              </a:outerShdw>
            </a:effectLst>
          </p:spPr>
          <p:txBody>
            <a:bodyPr lIns="0" rIns="0" anchor="ctr" anchorCtr="0"/>
            <a:lstStyle/>
            <a:p>
              <a:pPr algn="ctr">
                <a:lnSpc>
                  <a:spcPct val="110000"/>
                </a:lnSpc>
              </a:pPr>
              <a:r>
                <a:rPr lang="zh-CN" altLang="en-US" sz="1400" b="1" dirty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开发因素</a:t>
              </a:r>
            </a:p>
          </p:txBody>
        </p:sp>
      </p:grpSp>
      <p:sp>
        <p:nvSpPr>
          <p:cNvPr id="5" name="TextBox 14"/>
          <p:cNvSpPr txBox="1"/>
          <p:nvPr/>
        </p:nvSpPr>
        <p:spPr>
          <a:xfrm>
            <a:off x="814070" y="1062355"/>
            <a:ext cx="10817225" cy="101473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u"/>
            </a:pPr>
            <a:r>
              <a:rPr lang="zh-CN" altLang="en-US" sz="2000" b="1" dirty="0">
                <a:solidFill>
                  <a:srgbClr val="FF0000"/>
                </a:solidFill>
                <a:effectLst>
                  <a:glow rad="101600">
                    <a:prstClr val="white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动静结合水驱规律研究。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通过对测井测试资料综合分析，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分地质、开发两方面识别水驱主控因素，开展注采对应关系分析，明确优势水驱通道，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为后期改善水驱提供措施方案。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8C9F29-BE07-F2B5-1C4F-2DBFC827F893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86155" y="2724150"/>
            <a:ext cx="10441305" cy="3564940"/>
            <a:chOff x="1553" y="4824"/>
            <a:chExt cx="16443" cy="5152"/>
          </a:xfrm>
        </p:grpSpPr>
        <p:sp>
          <p:nvSpPr>
            <p:cNvPr id="89099" name="文本框 14"/>
            <p:cNvSpPr txBox="1"/>
            <p:nvPr/>
          </p:nvSpPr>
          <p:spPr>
            <a:xfrm>
              <a:off x="6748" y="4835"/>
              <a:ext cx="5783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宋体" panose="02010600030101010101" pitchFamily="2" charset="-122"/>
                </a:rPr>
                <a:t> </a:t>
              </a:r>
              <a:r>
                <a:rPr lang="zh-CN" altLang="zh-CN" sz="12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顺物源方向剖面剩余油分布</a:t>
              </a:r>
              <a:endPara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9100" name="文本框 1"/>
            <p:cNvSpPr txBox="1"/>
            <p:nvPr/>
          </p:nvSpPr>
          <p:spPr>
            <a:xfrm>
              <a:off x="6918" y="7460"/>
              <a:ext cx="5613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zh-CN" altLang="zh-CN" sz="12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垂直物源方向剖面剩余油分布</a:t>
              </a:r>
              <a:endPara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89101" name="图片 -214748260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748" y="5326"/>
              <a:ext cx="5370" cy="198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89102" name="图片 -214748260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748" y="7978"/>
              <a:ext cx="5370" cy="1983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grpSp>
          <p:nvGrpSpPr>
            <p:cNvPr id="89103" name="Group 26"/>
            <p:cNvGrpSpPr/>
            <p:nvPr/>
          </p:nvGrpSpPr>
          <p:grpSpPr>
            <a:xfrm>
              <a:off x="1553" y="5316"/>
              <a:ext cx="4901" cy="4653"/>
              <a:chOff x="273" y="1766"/>
              <a:chExt cx="2553" cy="2162"/>
            </a:xfrm>
          </p:grpSpPr>
          <p:pic>
            <p:nvPicPr>
              <p:cNvPr id="89104" name="Picture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" y="2116"/>
                <a:ext cx="2553" cy="1812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  <p:sp>
            <p:nvSpPr>
              <p:cNvPr id="89105" name="AutoShape 9"/>
              <p:cNvSpPr/>
              <p:nvPr/>
            </p:nvSpPr>
            <p:spPr>
              <a:xfrm>
                <a:off x="1247" y="2255"/>
                <a:ext cx="630" cy="179"/>
              </a:xfrm>
              <a:prstGeom prst="wedgeRoundRectCallout">
                <a:avLst>
                  <a:gd name="adj1" fmla="val 60333"/>
                  <a:gd name="adj2" fmla="val 187486"/>
                  <a:gd name="adj3" fmla="val 16667"/>
                </a:avLst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r>
                  <a:rPr lang="zh-CN" altLang="en-US" sz="12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低含水</a:t>
                </a:r>
              </a:p>
            </p:txBody>
          </p:sp>
          <p:sp>
            <p:nvSpPr>
              <p:cNvPr id="89106" name="AutoShape 10"/>
              <p:cNvSpPr/>
              <p:nvPr/>
            </p:nvSpPr>
            <p:spPr>
              <a:xfrm>
                <a:off x="1075" y="3676"/>
                <a:ext cx="707" cy="177"/>
              </a:xfrm>
              <a:prstGeom prst="wedgeRoundRectCallout">
                <a:avLst>
                  <a:gd name="adj1" fmla="val 67681"/>
                  <a:gd name="adj2" fmla="val -154366"/>
                  <a:gd name="adj3" fmla="val 16667"/>
                </a:avLst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t" anchorCtr="0"/>
              <a:lstStyle/>
              <a:p>
                <a:pPr algn="ctr"/>
                <a:r>
                  <a:rPr lang="zh-CN" altLang="en-US" sz="12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中高含水</a:t>
                </a:r>
              </a:p>
            </p:txBody>
          </p:sp>
          <p:pic>
            <p:nvPicPr>
              <p:cNvPr id="89107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" y="1766"/>
                <a:ext cx="2553" cy="3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pic>
        </p:grpSp>
        <p:sp>
          <p:nvSpPr>
            <p:cNvPr id="89108" name="文本框 23"/>
            <p:cNvSpPr txBox="1"/>
            <p:nvPr/>
          </p:nvSpPr>
          <p:spPr>
            <a:xfrm>
              <a:off x="1553" y="4849"/>
              <a:ext cx="4901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宋体" panose="02010600030101010101" pitchFamily="2" charset="-122"/>
                </a:rPr>
                <a:t> </a:t>
              </a:r>
              <a:r>
                <a:rPr lang="zh-CN" altLang="en-US" sz="12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单井剩余</a:t>
              </a:r>
              <a:r>
                <a:rPr lang="zh-CN" altLang="zh-CN" sz="12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油</a:t>
              </a:r>
              <a:r>
                <a:rPr lang="zh-CN" altLang="en-US" sz="12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测井解释评价</a:t>
              </a:r>
            </a:p>
          </p:txBody>
        </p:sp>
        <p:grpSp>
          <p:nvGrpSpPr>
            <p:cNvPr id="89092" name="组合 24"/>
            <p:cNvGrpSpPr/>
            <p:nvPr/>
          </p:nvGrpSpPr>
          <p:grpSpPr>
            <a:xfrm>
              <a:off x="12385" y="5323"/>
              <a:ext cx="5611" cy="4653"/>
              <a:chOff x="7561237" y="3426488"/>
              <a:chExt cx="3563215" cy="2954840"/>
            </a:xfrm>
          </p:grpSpPr>
          <p:pic>
            <p:nvPicPr>
              <p:cNvPr id="89093" name="图片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1237" y="3426488"/>
                <a:ext cx="3563215" cy="2954840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sp>
            <p:nvSpPr>
              <p:cNvPr id="5" name="矩形 4"/>
              <p:cNvSpPr/>
              <p:nvPr/>
            </p:nvSpPr>
            <p:spPr>
              <a:xfrm rot="16200000">
                <a:off x="7737500" y="4844355"/>
                <a:ext cx="360424" cy="22389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rot="18595268">
                <a:off x="9188036" y="4765757"/>
                <a:ext cx="435049" cy="27787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2575268">
                <a:off x="10454609" y="3811685"/>
                <a:ext cx="471602" cy="1603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 rot="13315267">
                <a:off x="8298016" y="5701763"/>
                <a:ext cx="455723" cy="1921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9098" name="文本框 13"/>
            <p:cNvSpPr txBox="1"/>
            <p:nvPr/>
          </p:nvSpPr>
          <p:spPr>
            <a:xfrm>
              <a:off x="12385" y="4824"/>
              <a:ext cx="5611" cy="3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15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个单砂体剩余油平面分布图</a:t>
              </a:r>
            </a:p>
          </p:txBody>
        </p:sp>
      </p:grpSp>
      <p:sp>
        <p:nvSpPr>
          <p:cNvPr id="6" name="TextBox 14"/>
          <p:cNvSpPr txBox="1"/>
          <p:nvPr/>
        </p:nvSpPr>
        <p:spPr>
          <a:xfrm>
            <a:off x="814070" y="1062355"/>
            <a:ext cx="10817225" cy="14763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u"/>
            </a:pPr>
            <a:r>
              <a:rPr lang="zh-CN" altLang="en-US" sz="2000" b="1" dirty="0">
                <a:solidFill>
                  <a:srgbClr val="FF0000"/>
                </a:solidFill>
                <a:effectLst>
                  <a:glow rad="101600">
                    <a:prstClr val="white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剩余油分布规律研究。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根据油藏数模及16口剩余油测试研究表明：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纵向上，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长6</a:t>
            </a:r>
            <a:r>
              <a:rPr lang="zh-CN" altLang="en-US" sz="2000" b="1" baseline="-25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层以低含水为主，长6</a:t>
            </a:r>
            <a:r>
              <a:rPr lang="zh-CN" altLang="en-US" sz="2000" b="1" baseline="-25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层以低、中含水为主。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平面上，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综合15个单砂体剩余油分布状况，长6</a:t>
            </a:r>
            <a:r>
              <a:rPr lang="zh-CN" altLang="en-US" sz="2000" b="1" baseline="-25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1-2-3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、长6</a:t>
            </a:r>
            <a:r>
              <a:rPr lang="zh-CN" altLang="en-US" sz="2000" b="1" baseline="-25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1-2-4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、长6</a:t>
            </a:r>
            <a:r>
              <a:rPr lang="zh-CN" altLang="en-US" sz="2000" b="1" baseline="-25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baseline="30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2-2-4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中部、南部、东南部砂体边部剩余油饱和度高，为下一步挖潜对象。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631BDC-B6F9-678C-02B1-04B8670C7471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9"/>
          <p:cNvSpPr txBox="1">
            <a:spLocks noChangeArrowheads="1"/>
          </p:cNvSpPr>
          <p:nvPr/>
        </p:nvSpPr>
        <p:spPr bwMode="auto">
          <a:xfrm>
            <a:off x="836800" y="998946"/>
            <a:ext cx="10620000" cy="1475105"/>
          </a:xfrm>
          <a:prstGeom prst="rect">
            <a:avLst/>
          </a:prstGeom>
          <a:noFill/>
          <a:ln w="12700" cmpd="sng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22" tIns="45712" rIns="91422" bIns="45712">
            <a:spAutoFit/>
          </a:bodyPr>
          <a:lstStyle>
            <a:lvl1pPr eaLnBrk="0" hangingPunct="0">
              <a:defRPr sz="2000" b="1">
                <a:solidFill>
                  <a:srgbClr val="0000FF"/>
                </a:solidFill>
                <a:latin typeface="方正黑体简体" panose="02010601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rgbClr val="0000FF"/>
                </a:solidFill>
                <a:latin typeface="方正黑体简体" panose="02010601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rgbClr val="0000FF"/>
                </a:solidFill>
                <a:latin typeface="方正黑体简体" panose="02010601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rgbClr val="0000FF"/>
                </a:solidFill>
                <a:latin typeface="方正黑体简体" panose="02010601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rgbClr val="0000FF"/>
                </a:solidFill>
                <a:latin typeface="方正黑体简体" panose="02010601030101010101" pitchFamily="2" charset="-122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FF"/>
                </a:solidFill>
                <a:latin typeface="方正黑体简体" panose="02010601030101010101" pitchFamily="2" charset="-122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FF"/>
                </a:solidFill>
                <a:latin typeface="方正黑体简体" panose="02010601030101010101" pitchFamily="2" charset="-122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FF"/>
                </a:solidFill>
                <a:latin typeface="方正黑体简体" panose="02010601030101010101" pitchFamily="2" charset="-122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FF"/>
                </a:solidFill>
                <a:latin typeface="方正黑体简体" panose="02010601030101010101" pitchFamily="2" charset="-122"/>
                <a:ea typeface="宋体" panose="02010600030101010101" pitchFamily="2" charset="-122"/>
              </a:defRPr>
            </a:lvl9pPr>
          </a:lstStyle>
          <a:p>
            <a:pPr lvl="0" indent="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总体效果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通过油藏综合治理研究，并按照提交的潜力层位及加密井部署方案措施后，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开发指标稳中向好，油藏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含水上升率由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7.8%</a:t>
            </a:r>
            <a:r>
              <a:rPr lang="en-US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1.7%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，阶段自然递减由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10.2%</a:t>
            </a:r>
            <a:r>
              <a:rPr lang="en-US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7.1%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区块内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年累计增油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，现场应用效果显著。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85" y="2536825"/>
            <a:ext cx="5075555" cy="370713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083935" y="2537460"/>
            <a:ext cx="5389245" cy="3705860"/>
            <a:chOff x="5773271" y="2672664"/>
            <a:chExt cx="5712249" cy="3765876"/>
          </a:xfrm>
        </p:grpSpPr>
        <p:sp>
          <p:nvSpPr>
            <p:cNvPr id="6" name="AutoShape 3"/>
            <p:cNvSpPr>
              <a:spLocks noChangeAspect="1" noTextEdit="1"/>
            </p:cNvSpPr>
            <p:nvPr/>
          </p:nvSpPr>
          <p:spPr>
            <a:xfrm>
              <a:off x="5773271" y="2672664"/>
              <a:ext cx="5712249" cy="37658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1440" tIns="45720" rIns="91440" bIns="45720" anchor="t"/>
            <a:lstStyle/>
            <a:p>
              <a:endParaRPr lang="zh-CN" altLang="en-US">
                <a:latin typeface="Franklin Gothic Book" panose="020B050302010202020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694230" y="2681939"/>
              <a:ext cx="2777641" cy="1882938"/>
              <a:chOff x="6643942" y="2739689"/>
              <a:chExt cx="5098190" cy="1882938"/>
            </a:xfrm>
          </p:grpSpPr>
          <p:sp>
            <p:nvSpPr>
              <p:cNvPr id="159" name="Rectangle 49"/>
              <p:cNvSpPr/>
              <p:nvPr/>
            </p:nvSpPr>
            <p:spPr>
              <a:xfrm>
                <a:off x="6643942" y="2739689"/>
                <a:ext cx="5098190" cy="1882938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Rectangle 50"/>
              <p:cNvSpPr/>
              <p:nvPr/>
            </p:nvSpPr>
            <p:spPr>
              <a:xfrm>
                <a:off x="7345413" y="3648694"/>
                <a:ext cx="350735" cy="695667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Rectangle 51"/>
              <p:cNvSpPr/>
              <p:nvPr/>
            </p:nvSpPr>
            <p:spPr>
              <a:xfrm>
                <a:off x="8234778" y="3639418"/>
                <a:ext cx="363262" cy="704942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Rectangle 52"/>
              <p:cNvSpPr/>
              <p:nvPr/>
            </p:nvSpPr>
            <p:spPr>
              <a:xfrm>
                <a:off x="9136669" y="3648694"/>
                <a:ext cx="350735" cy="695667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Rectangle 53"/>
              <p:cNvSpPr/>
              <p:nvPr/>
            </p:nvSpPr>
            <p:spPr>
              <a:xfrm>
                <a:off x="10026034" y="3648694"/>
                <a:ext cx="363262" cy="695667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Rectangle 54"/>
              <p:cNvSpPr/>
              <p:nvPr/>
            </p:nvSpPr>
            <p:spPr>
              <a:xfrm>
                <a:off x="10927925" y="3639418"/>
                <a:ext cx="350735" cy="704942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Line 55"/>
              <p:cNvSpPr/>
              <p:nvPr/>
            </p:nvSpPr>
            <p:spPr>
              <a:xfrm flipV="1">
                <a:off x="7069835" y="2971578"/>
                <a:ext cx="0" cy="1372782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Line 56"/>
              <p:cNvSpPr/>
              <p:nvPr/>
            </p:nvSpPr>
            <p:spPr>
              <a:xfrm>
                <a:off x="7007204" y="4344361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Line 57"/>
              <p:cNvSpPr/>
              <p:nvPr/>
            </p:nvSpPr>
            <p:spPr>
              <a:xfrm>
                <a:off x="7007204" y="4066094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Line 58"/>
              <p:cNvSpPr/>
              <p:nvPr/>
            </p:nvSpPr>
            <p:spPr>
              <a:xfrm>
                <a:off x="7007204" y="3797103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Line 59"/>
              <p:cNvSpPr/>
              <p:nvPr/>
            </p:nvSpPr>
            <p:spPr>
              <a:xfrm>
                <a:off x="7007204" y="3518837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Line 60"/>
              <p:cNvSpPr/>
              <p:nvPr/>
            </p:nvSpPr>
            <p:spPr>
              <a:xfrm>
                <a:off x="7007204" y="3240569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Line 61"/>
              <p:cNvSpPr/>
              <p:nvPr/>
            </p:nvSpPr>
            <p:spPr>
              <a:xfrm>
                <a:off x="7007204" y="2971578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Line 62"/>
              <p:cNvSpPr/>
              <p:nvPr/>
            </p:nvSpPr>
            <p:spPr>
              <a:xfrm>
                <a:off x="7069835" y="4344361"/>
                <a:ext cx="4484403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Line 63"/>
              <p:cNvSpPr/>
              <p:nvPr/>
            </p:nvSpPr>
            <p:spPr>
              <a:xfrm>
                <a:off x="7069835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Line 64"/>
              <p:cNvSpPr/>
              <p:nvPr/>
            </p:nvSpPr>
            <p:spPr>
              <a:xfrm>
                <a:off x="7971726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Line 65"/>
              <p:cNvSpPr/>
              <p:nvPr/>
            </p:nvSpPr>
            <p:spPr>
              <a:xfrm>
                <a:off x="8861091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Line 66"/>
              <p:cNvSpPr/>
              <p:nvPr/>
            </p:nvSpPr>
            <p:spPr>
              <a:xfrm>
                <a:off x="9762982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Line 67"/>
              <p:cNvSpPr/>
              <p:nvPr/>
            </p:nvSpPr>
            <p:spPr>
              <a:xfrm>
                <a:off x="10652347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Line 68"/>
              <p:cNvSpPr/>
              <p:nvPr/>
            </p:nvSpPr>
            <p:spPr>
              <a:xfrm>
                <a:off x="11554238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Rectangle 69"/>
              <p:cNvSpPr/>
              <p:nvPr/>
            </p:nvSpPr>
            <p:spPr>
              <a:xfrm>
                <a:off x="7357939" y="3444631"/>
                <a:ext cx="601260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75.8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Rectangle 70"/>
              <p:cNvSpPr/>
              <p:nvPr/>
            </p:nvSpPr>
            <p:spPr>
              <a:xfrm>
                <a:off x="8247304" y="3444631"/>
                <a:ext cx="676416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76.5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Rectangle 71"/>
              <p:cNvSpPr/>
              <p:nvPr/>
            </p:nvSpPr>
            <p:spPr>
              <a:xfrm>
                <a:off x="9149195" y="3444631"/>
                <a:ext cx="601260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75.7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Rectangle 72"/>
              <p:cNvSpPr/>
              <p:nvPr/>
            </p:nvSpPr>
            <p:spPr>
              <a:xfrm>
                <a:off x="10038560" y="3444631"/>
                <a:ext cx="526103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76.2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Rectangle 73"/>
              <p:cNvSpPr/>
              <p:nvPr/>
            </p:nvSpPr>
            <p:spPr>
              <a:xfrm>
                <a:off x="10927926" y="3435356"/>
                <a:ext cx="538628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76.6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Rectangle 74"/>
              <p:cNvSpPr/>
              <p:nvPr/>
            </p:nvSpPr>
            <p:spPr>
              <a:xfrm>
                <a:off x="6881941" y="4279432"/>
                <a:ext cx="175368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Rectangle 75"/>
              <p:cNvSpPr/>
              <p:nvPr/>
            </p:nvSpPr>
            <p:spPr>
              <a:xfrm>
                <a:off x="6794257" y="4010441"/>
                <a:ext cx="438417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Rectangle 76"/>
              <p:cNvSpPr/>
              <p:nvPr/>
            </p:nvSpPr>
            <p:spPr>
              <a:xfrm>
                <a:off x="6794255" y="3732174"/>
                <a:ext cx="526101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Rectangle 77"/>
              <p:cNvSpPr/>
              <p:nvPr/>
            </p:nvSpPr>
            <p:spPr>
              <a:xfrm>
                <a:off x="6794255" y="3453907"/>
                <a:ext cx="450943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Rectangle 78"/>
              <p:cNvSpPr/>
              <p:nvPr/>
            </p:nvSpPr>
            <p:spPr>
              <a:xfrm>
                <a:off x="6719100" y="3184917"/>
                <a:ext cx="513574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Rectangle 79"/>
              <p:cNvSpPr/>
              <p:nvPr/>
            </p:nvSpPr>
            <p:spPr>
              <a:xfrm>
                <a:off x="6719098" y="2906650"/>
                <a:ext cx="475997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Rectangle 80"/>
              <p:cNvSpPr/>
              <p:nvPr/>
            </p:nvSpPr>
            <p:spPr>
              <a:xfrm>
                <a:off x="7357939" y="4437116"/>
                <a:ext cx="601260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2017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Rectangle 81"/>
              <p:cNvSpPr/>
              <p:nvPr/>
            </p:nvSpPr>
            <p:spPr>
              <a:xfrm>
                <a:off x="8247304" y="4437116"/>
                <a:ext cx="601259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2018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Rectangle 82"/>
              <p:cNvSpPr/>
              <p:nvPr/>
            </p:nvSpPr>
            <p:spPr>
              <a:xfrm>
                <a:off x="9149195" y="4437115"/>
                <a:ext cx="601260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2019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Rectangle 83"/>
              <p:cNvSpPr/>
              <p:nvPr/>
            </p:nvSpPr>
            <p:spPr>
              <a:xfrm>
                <a:off x="10038560" y="4437116"/>
                <a:ext cx="626312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Rectangle 84"/>
              <p:cNvSpPr/>
              <p:nvPr/>
            </p:nvSpPr>
            <p:spPr>
              <a:xfrm>
                <a:off x="10927924" y="4437116"/>
                <a:ext cx="638837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2021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Rectangle 92"/>
              <p:cNvSpPr/>
              <p:nvPr/>
            </p:nvSpPr>
            <p:spPr>
              <a:xfrm>
                <a:off x="6643942" y="2739689"/>
                <a:ext cx="5098190" cy="1882938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TextBox 200"/>
              <p:cNvSpPr txBox="1"/>
              <p:nvPr/>
            </p:nvSpPr>
            <p:spPr>
              <a:xfrm>
                <a:off x="7493506" y="2758689"/>
                <a:ext cx="3933246" cy="31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油藏历年水驱动用程度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701054" y="4639083"/>
              <a:ext cx="2770816" cy="1753081"/>
              <a:chOff x="6656468" y="4696833"/>
              <a:chExt cx="5085664" cy="1753081"/>
            </a:xfrm>
          </p:grpSpPr>
          <p:sp>
            <p:nvSpPr>
              <p:cNvPr id="107" name="Rectangle 135"/>
              <p:cNvSpPr/>
              <p:nvPr/>
            </p:nvSpPr>
            <p:spPr>
              <a:xfrm>
                <a:off x="6656468" y="4696833"/>
                <a:ext cx="5085664" cy="1753081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36"/>
              <p:cNvSpPr/>
              <p:nvPr/>
            </p:nvSpPr>
            <p:spPr>
              <a:xfrm>
                <a:off x="7232677" y="5364672"/>
                <a:ext cx="263052" cy="806973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37"/>
              <p:cNvSpPr/>
              <p:nvPr/>
            </p:nvSpPr>
            <p:spPr>
              <a:xfrm>
                <a:off x="8134568" y="5652214"/>
                <a:ext cx="263052" cy="519431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138"/>
              <p:cNvSpPr/>
              <p:nvPr/>
            </p:nvSpPr>
            <p:spPr>
              <a:xfrm>
                <a:off x="9048985" y="5531632"/>
                <a:ext cx="250525" cy="640013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Rectangle 139"/>
              <p:cNvSpPr/>
              <p:nvPr/>
            </p:nvSpPr>
            <p:spPr>
              <a:xfrm>
                <a:off x="9950876" y="5615112"/>
                <a:ext cx="263052" cy="556534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Rectangle 140"/>
              <p:cNvSpPr/>
              <p:nvPr/>
            </p:nvSpPr>
            <p:spPr>
              <a:xfrm>
                <a:off x="10852768" y="5735695"/>
                <a:ext cx="263052" cy="435951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Rectangle 141"/>
              <p:cNvSpPr/>
              <p:nvPr/>
            </p:nvSpPr>
            <p:spPr>
              <a:xfrm>
                <a:off x="7495728" y="5559458"/>
                <a:ext cx="250525" cy="612187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Rectangle 142"/>
              <p:cNvSpPr/>
              <p:nvPr/>
            </p:nvSpPr>
            <p:spPr>
              <a:xfrm>
                <a:off x="8397619" y="5921205"/>
                <a:ext cx="263052" cy="250440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Rectangle 143"/>
              <p:cNvSpPr/>
              <p:nvPr/>
            </p:nvSpPr>
            <p:spPr>
              <a:xfrm>
                <a:off x="9299511" y="5698592"/>
                <a:ext cx="263052" cy="473053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Rectangle 144"/>
              <p:cNvSpPr/>
              <p:nvPr/>
            </p:nvSpPr>
            <p:spPr>
              <a:xfrm>
                <a:off x="10213928" y="5921205"/>
                <a:ext cx="250525" cy="250440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145"/>
              <p:cNvSpPr/>
              <p:nvPr/>
            </p:nvSpPr>
            <p:spPr>
              <a:xfrm>
                <a:off x="11115819" y="5949032"/>
                <a:ext cx="263052" cy="222614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Line 146"/>
              <p:cNvSpPr/>
              <p:nvPr/>
            </p:nvSpPr>
            <p:spPr>
              <a:xfrm flipV="1">
                <a:off x="7044783" y="4808139"/>
                <a:ext cx="0" cy="1363507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Line 147"/>
              <p:cNvSpPr/>
              <p:nvPr/>
            </p:nvSpPr>
            <p:spPr>
              <a:xfrm>
                <a:off x="6969625" y="6171645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Line 148"/>
              <p:cNvSpPr/>
              <p:nvPr/>
            </p:nvSpPr>
            <p:spPr>
              <a:xfrm>
                <a:off x="6969625" y="5902654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Line 149"/>
              <p:cNvSpPr/>
              <p:nvPr/>
            </p:nvSpPr>
            <p:spPr>
              <a:xfrm>
                <a:off x="6969625" y="5624387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Line 150"/>
              <p:cNvSpPr/>
              <p:nvPr/>
            </p:nvSpPr>
            <p:spPr>
              <a:xfrm>
                <a:off x="6969625" y="5355396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Line 151"/>
              <p:cNvSpPr/>
              <p:nvPr/>
            </p:nvSpPr>
            <p:spPr>
              <a:xfrm>
                <a:off x="6969625" y="5086405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Line 152"/>
              <p:cNvSpPr/>
              <p:nvPr/>
            </p:nvSpPr>
            <p:spPr>
              <a:xfrm>
                <a:off x="6969625" y="4808139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Line 153"/>
              <p:cNvSpPr/>
              <p:nvPr/>
            </p:nvSpPr>
            <p:spPr>
              <a:xfrm>
                <a:off x="7044783" y="6171645"/>
                <a:ext cx="4521982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Line 154"/>
              <p:cNvSpPr/>
              <p:nvPr/>
            </p:nvSpPr>
            <p:spPr>
              <a:xfrm>
                <a:off x="7044783" y="6171645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Line 155"/>
              <p:cNvSpPr/>
              <p:nvPr/>
            </p:nvSpPr>
            <p:spPr>
              <a:xfrm>
                <a:off x="7946674" y="6171645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Line 156"/>
              <p:cNvSpPr/>
              <p:nvPr/>
            </p:nvSpPr>
            <p:spPr>
              <a:xfrm>
                <a:off x="8848565" y="6171645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Line 157"/>
              <p:cNvSpPr/>
              <p:nvPr/>
            </p:nvSpPr>
            <p:spPr>
              <a:xfrm>
                <a:off x="9762982" y="6171645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Line 158"/>
              <p:cNvSpPr/>
              <p:nvPr/>
            </p:nvSpPr>
            <p:spPr>
              <a:xfrm>
                <a:off x="10664874" y="6171645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Line 159"/>
              <p:cNvSpPr/>
              <p:nvPr/>
            </p:nvSpPr>
            <p:spPr>
              <a:xfrm>
                <a:off x="11566765" y="6171645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Rectangle 160"/>
              <p:cNvSpPr/>
              <p:nvPr/>
            </p:nvSpPr>
            <p:spPr>
              <a:xfrm>
                <a:off x="7195098" y="5160609"/>
                <a:ext cx="651362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14.8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Rectangle 161"/>
              <p:cNvSpPr/>
              <p:nvPr/>
            </p:nvSpPr>
            <p:spPr>
              <a:xfrm>
                <a:off x="8147094" y="5448153"/>
                <a:ext cx="350735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9.6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Rectangle 162"/>
              <p:cNvSpPr/>
              <p:nvPr/>
            </p:nvSpPr>
            <p:spPr>
              <a:xfrm>
                <a:off x="9011406" y="5327569"/>
                <a:ext cx="651366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11.7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Rectangle 163"/>
              <p:cNvSpPr/>
              <p:nvPr/>
            </p:nvSpPr>
            <p:spPr>
              <a:xfrm>
                <a:off x="10107791" y="5402805"/>
                <a:ext cx="557083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10.2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Rectangle 164"/>
              <p:cNvSpPr/>
              <p:nvPr/>
            </p:nvSpPr>
            <p:spPr>
              <a:xfrm>
                <a:off x="10865293" y="5531632"/>
                <a:ext cx="350736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7.1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Rectangle 165"/>
              <p:cNvSpPr/>
              <p:nvPr/>
            </p:nvSpPr>
            <p:spPr>
              <a:xfrm>
                <a:off x="7458149" y="5355396"/>
                <a:ext cx="588735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11.3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Rectangle 166"/>
              <p:cNvSpPr/>
              <p:nvPr/>
            </p:nvSpPr>
            <p:spPr>
              <a:xfrm>
                <a:off x="8397619" y="5717144"/>
                <a:ext cx="350735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4.6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Rectangle 167"/>
              <p:cNvSpPr/>
              <p:nvPr/>
            </p:nvSpPr>
            <p:spPr>
              <a:xfrm>
                <a:off x="9312037" y="5494530"/>
                <a:ext cx="350735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8.7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Rectangle 168"/>
              <p:cNvSpPr/>
              <p:nvPr/>
            </p:nvSpPr>
            <p:spPr>
              <a:xfrm>
                <a:off x="10213928" y="5717144"/>
                <a:ext cx="350735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4.6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Rectangle 169"/>
              <p:cNvSpPr/>
              <p:nvPr/>
            </p:nvSpPr>
            <p:spPr>
              <a:xfrm>
                <a:off x="11115819" y="5754246"/>
                <a:ext cx="350735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Rectangle 170"/>
              <p:cNvSpPr/>
              <p:nvPr/>
            </p:nvSpPr>
            <p:spPr>
              <a:xfrm>
                <a:off x="6844362" y="6106716"/>
                <a:ext cx="175368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Rectangle 171"/>
              <p:cNvSpPr/>
              <p:nvPr/>
            </p:nvSpPr>
            <p:spPr>
              <a:xfrm>
                <a:off x="6844362" y="5837725"/>
                <a:ext cx="175368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Rectangle 172"/>
              <p:cNvSpPr/>
              <p:nvPr/>
            </p:nvSpPr>
            <p:spPr>
              <a:xfrm>
                <a:off x="6769204" y="5568734"/>
                <a:ext cx="338209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Rectangle 173"/>
              <p:cNvSpPr/>
              <p:nvPr/>
            </p:nvSpPr>
            <p:spPr>
              <a:xfrm>
                <a:off x="6769204" y="5290468"/>
                <a:ext cx="325684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Rectangle 174"/>
              <p:cNvSpPr/>
              <p:nvPr/>
            </p:nvSpPr>
            <p:spPr>
              <a:xfrm>
                <a:off x="6769204" y="5021477"/>
                <a:ext cx="345323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Rectangle 175"/>
              <p:cNvSpPr/>
              <p:nvPr/>
            </p:nvSpPr>
            <p:spPr>
              <a:xfrm>
                <a:off x="6769203" y="4752485"/>
                <a:ext cx="463472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25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176"/>
              <p:cNvSpPr/>
              <p:nvPr/>
            </p:nvSpPr>
            <p:spPr>
              <a:xfrm>
                <a:off x="7320359" y="6264400"/>
                <a:ext cx="620054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2017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Rectangle 177"/>
              <p:cNvSpPr/>
              <p:nvPr/>
            </p:nvSpPr>
            <p:spPr>
              <a:xfrm>
                <a:off x="8234779" y="6264401"/>
                <a:ext cx="613786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2018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Rectangle 178"/>
              <p:cNvSpPr/>
              <p:nvPr/>
            </p:nvSpPr>
            <p:spPr>
              <a:xfrm>
                <a:off x="9136669" y="6264401"/>
                <a:ext cx="613787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2019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Rectangle 179"/>
              <p:cNvSpPr/>
              <p:nvPr/>
            </p:nvSpPr>
            <p:spPr>
              <a:xfrm>
                <a:off x="10038560" y="6264401"/>
                <a:ext cx="613789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Rectangle 180"/>
              <p:cNvSpPr/>
              <p:nvPr/>
            </p:nvSpPr>
            <p:spPr>
              <a:xfrm>
                <a:off x="10940451" y="6264401"/>
                <a:ext cx="613789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2021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Rectangle 191"/>
              <p:cNvSpPr/>
              <p:nvPr/>
            </p:nvSpPr>
            <p:spPr>
              <a:xfrm>
                <a:off x="7714826" y="5095681"/>
                <a:ext cx="112736" cy="74205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Rectangle 192"/>
              <p:cNvSpPr/>
              <p:nvPr/>
            </p:nvSpPr>
            <p:spPr>
              <a:xfrm>
                <a:off x="9435077" y="5095681"/>
                <a:ext cx="112736" cy="74205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Rectangle 193"/>
              <p:cNvSpPr/>
              <p:nvPr/>
            </p:nvSpPr>
            <p:spPr>
              <a:xfrm>
                <a:off x="7898003" y="5059482"/>
                <a:ext cx="1591141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阶段自然递减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Rectangle 195"/>
              <p:cNvSpPr/>
              <p:nvPr/>
            </p:nvSpPr>
            <p:spPr>
              <a:xfrm>
                <a:off x="9618857" y="5041414"/>
                <a:ext cx="1761621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no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标定自然递减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Rectangle 197"/>
              <p:cNvSpPr/>
              <p:nvPr/>
            </p:nvSpPr>
            <p:spPr>
              <a:xfrm>
                <a:off x="6656468" y="4696833"/>
                <a:ext cx="5085664" cy="1753081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TextBox 201"/>
              <p:cNvSpPr txBox="1"/>
              <p:nvPr/>
            </p:nvSpPr>
            <p:spPr>
              <a:xfrm>
                <a:off x="7613871" y="4715546"/>
                <a:ext cx="3546713" cy="31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油藏历年递减指标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780096" y="2681939"/>
              <a:ext cx="2852712" cy="1882938"/>
              <a:chOff x="1295226" y="2739689"/>
              <a:chExt cx="5235979" cy="1882938"/>
            </a:xfrm>
          </p:grpSpPr>
          <p:sp>
            <p:nvSpPr>
              <p:cNvPr id="69" name="Rectangle 5"/>
              <p:cNvSpPr/>
              <p:nvPr/>
            </p:nvSpPr>
            <p:spPr>
              <a:xfrm>
                <a:off x="1295226" y="2739689"/>
                <a:ext cx="5235979" cy="1882938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Rectangle 6"/>
              <p:cNvSpPr/>
              <p:nvPr/>
            </p:nvSpPr>
            <p:spPr>
              <a:xfrm>
                <a:off x="1996697" y="3444632"/>
                <a:ext cx="363262" cy="899730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Rectangle 7"/>
              <p:cNvSpPr/>
              <p:nvPr/>
            </p:nvSpPr>
            <p:spPr>
              <a:xfrm>
                <a:off x="2911115" y="3435356"/>
                <a:ext cx="375788" cy="909004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Rectangle 8"/>
              <p:cNvSpPr/>
              <p:nvPr/>
            </p:nvSpPr>
            <p:spPr>
              <a:xfrm>
                <a:off x="3838058" y="3435356"/>
                <a:ext cx="363262" cy="909004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Rectangle 9"/>
              <p:cNvSpPr/>
              <p:nvPr/>
            </p:nvSpPr>
            <p:spPr>
              <a:xfrm>
                <a:off x="4752476" y="3435356"/>
                <a:ext cx="375788" cy="909004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Rectangle 10"/>
              <p:cNvSpPr/>
              <p:nvPr/>
            </p:nvSpPr>
            <p:spPr>
              <a:xfrm>
                <a:off x="5679420" y="3435356"/>
                <a:ext cx="363262" cy="909004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Line 11"/>
              <p:cNvSpPr/>
              <p:nvPr/>
            </p:nvSpPr>
            <p:spPr>
              <a:xfrm flipV="1">
                <a:off x="1721119" y="2971578"/>
                <a:ext cx="0" cy="1372782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Line 12"/>
              <p:cNvSpPr/>
              <p:nvPr/>
            </p:nvSpPr>
            <p:spPr>
              <a:xfrm>
                <a:off x="1645962" y="4344361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Line 13"/>
              <p:cNvSpPr/>
              <p:nvPr/>
            </p:nvSpPr>
            <p:spPr>
              <a:xfrm>
                <a:off x="1645962" y="4066094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Line 14"/>
              <p:cNvSpPr/>
              <p:nvPr/>
            </p:nvSpPr>
            <p:spPr>
              <a:xfrm>
                <a:off x="1645962" y="3797103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Line 15"/>
              <p:cNvSpPr/>
              <p:nvPr/>
            </p:nvSpPr>
            <p:spPr>
              <a:xfrm>
                <a:off x="1645962" y="3518837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Line 16"/>
              <p:cNvSpPr/>
              <p:nvPr/>
            </p:nvSpPr>
            <p:spPr>
              <a:xfrm>
                <a:off x="1645962" y="3240569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Line 17"/>
              <p:cNvSpPr/>
              <p:nvPr/>
            </p:nvSpPr>
            <p:spPr>
              <a:xfrm>
                <a:off x="1645962" y="2971578"/>
                <a:ext cx="75158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Line 18"/>
              <p:cNvSpPr/>
              <p:nvPr/>
            </p:nvSpPr>
            <p:spPr>
              <a:xfrm>
                <a:off x="1721119" y="4344361"/>
                <a:ext cx="4597140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Line 19"/>
              <p:cNvSpPr/>
              <p:nvPr/>
            </p:nvSpPr>
            <p:spPr>
              <a:xfrm>
                <a:off x="1721119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Line 20"/>
              <p:cNvSpPr/>
              <p:nvPr/>
            </p:nvSpPr>
            <p:spPr>
              <a:xfrm>
                <a:off x="2635537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Line 21"/>
              <p:cNvSpPr/>
              <p:nvPr/>
            </p:nvSpPr>
            <p:spPr>
              <a:xfrm>
                <a:off x="3562480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Line 22"/>
              <p:cNvSpPr/>
              <p:nvPr/>
            </p:nvSpPr>
            <p:spPr>
              <a:xfrm>
                <a:off x="4476898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Line 23"/>
              <p:cNvSpPr/>
              <p:nvPr/>
            </p:nvSpPr>
            <p:spPr>
              <a:xfrm>
                <a:off x="5403842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Line 24"/>
              <p:cNvSpPr/>
              <p:nvPr/>
            </p:nvSpPr>
            <p:spPr>
              <a:xfrm>
                <a:off x="6318259" y="4344361"/>
                <a:ext cx="0" cy="46378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Rectangle 25"/>
              <p:cNvSpPr/>
              <p:nvPr/>
            </p:nvSpPr>
            <p:spPr>
              <a:xfrm>
                <a:off x="2009223" y="3240569"/>
                <a:ext cx="626314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98.3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Rectangle 26"/>
              <p:cNvSpPr/>
              <p:nvPr/>
            </p:nvSpPr>
            <p:spPr>
              <a:xfrm>
                <a:off x="2936167" y="3231293"/>
                <a:ext cx="490749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98.9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Rectangle 27"/>
              <p:cNvSpPr/>
              <p:nvPr/>
            </p:nvSpPr>
            <p:spPr>
              <a:xfrm>
                <a:off x="3850585" y="3231294"/>
                <a:ext cx="503274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99.3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Rectangle 28"/>
              <p:cNvSpPr/>
              <p:nvPr/>
            </p:nvSpPr>
            <p:spPr>
              <a:xfrm>
                <a:off x="4777527" y="3231293"/>
                <a:ext cx="626314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99.5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Rectangle 29"/>
              <p:cNvSpPr/>
              <p:nvPr/>
            </p:nvSpPr>
            <p:spPr>
              <a:xfrm>
                <a:off x="5691947" y="3231293"/>
                <a:ext cx="626312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99.6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Rectangle 30"/>
              <p:cNvSpPr/>
              <p:nvPr/>
            </p:nvSpPr>
            <p:spPr>
              <a:xfrm>
                <a:off x="1520699" y="4279432"/>
                <a:ext cx="175368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Rectangle 31"/>
              <p:cNvSpPr/>
              <p:nvPr/>
            </p:nvSpPr>
            <p:spPr>
              <a:xfrm>
                <a:off x="1445539" y="4010441"/>
                <a:ext cx="351742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32"/>
              <p:cNvSpPr/>
              <p:nvPr/>
            </p:nvSpPr>
            <p:spPr>
              <a:xfrm>
                <a:off x="1445541" y="3732173"/>
                <a:ext cx="425899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Rectangle 33"/>
              <p:cNvSpPr/>
              <p:nvPr/>
            </p:nvSpPr>
            <p:spPr>
              <a:xfrm>
                <a:off x="1445541" y="3453907"/>
                <a:ext cx="438417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Rectangle 34"/>
              <p:cNvSpPr/>
              <p:nvPr/>
            </p:nvSpPr>
            <p:spPr>
              <a:xfrm>
                <a:off x="1357859" y="3184917"/>
                <a:ext cx="488528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ectangle 35"/>
              <p:cNvSpPr/>
              <p:nvPr/>
            </p:nvSpPr>
            <p:spPr>
              <a:xfrm>
                <a:off x="1357859" y="2906649"/>
                <a:ext cx="526110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Rectangle 36"/>
              <p:cNvSpPr/>
              <p:nvPr/>
            </p:nvSpPr>
            <p:spPr>
              <a:xfrm>
                <a:off x="1926949" y="4437116"/>
                <a:ext cx="638841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2017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Rectangle 37"/>
              <p:cNvSpPr/>
              <p:nvPr/>
            </p:nvSpPr>
            <p:spPr>
              <a:xfrm>
                <a:off x="2870348" y="4437116"/>
                <a:ext cx="626312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2018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Rectangle 38"/>
              <p:cNvSpPr/>
              <p:nvPr/>
            </p:nvSpPr>
            <p:spPr>
              <a:xfrm>
                <a:off x="3768311" y="4437116"/>
                <a:ext cx="626312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2019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Rectangle 39"/>
              <p:cNvSpPr/>
              <p:nvPr/>
            </p:nvSpPr>
            <p:spPr>
              <a:xfrm>
                <a:off x="4711709" y="4437116"/>
                <a:ext cx="651366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Rectangle 40"/>
              <p:cNvSpPr/>
              <p:nvPr/>
            </p:nvSpPr>
            <p:spPr>
              <a:xfrm>
                <a:off x="5609673" y="4437115"/>
                <a:ext cx="626312" cy="15615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2021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48"/>
              <p:cNvSpPr/>
              <p:nvPr/>
            </p:nvSpPr>
            <p:spPr>
              <a:xfrm>
                <a:off x="1295226" y="2739689"/>
                <a:ext cx="5235979" cy="1882938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TextBox 202"/>
              <p:cNvSpPr txBox="1"/>
              <p:nvPr/>
            </p:nvSpPr>
            <p:spPr>
              <a:xfrm>
                <a:off x="2134034" y="2758402"/>
                <a:ext cx="3946969" cy="311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油藏历年压力保持水平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780096" y="4639083"/>
              <a:ext cx="2852712" cy="1753081"/>
              <a:chOff x="1295226" y="4696833"/>
              <a:chExt cx="5235979" cy="1780907"/>
            </a:xfrm>
          </p:grpSpPr>
          <p:sp>
            <p:nvSpPr>
              <p:cNvPr id="18" name="Rectangle 93"/>
              <p:cNvSpPr/>
              <p:nvPr/>
            </p:nvSpPr>
            <p:spPr>
              <a:xfrm>
                <a:off x="1295226" y="4696833"/>
                <a:ext cx="5235979" cy="1780907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94"/>
              <p:cNvSpPr/>
              <p:nvPr/>
            </p:nvSpPr>
            <p:spPr>
              <a:xfrm>
                <a:off x="1971645" y="5438876"/>
                <a:ext cx="375788" cy="751320"/>
              </a:xfrm>
              <a:prstGeom prst="rect">
                <a:avLst/>
              </a:prstGeom>
              <a:solidFill>
                <a:srgbClr val="00B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angle 95"/>
              <p:cNvSpPr/>
              <p:nvPr/>
            </p:nvSpPr>
            <p:spPr>
              <a:xfrm>
                <a:off x="2911115" y="5958308"/>
                <a:ext cx="363262" cy="231889"/>
              </a:xfrm>
              <a:prstGeom prst="rect">
                <a:avLst/>
              </a:prstGeom>
              <a:solidFill>
                <a:srgbClr val="00B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96"/>
              <p:cNvSpPr/>
              <p:nvPr/>
            </p:nvSpPr>
            <p:spPr>
              <a:xfrm>
                <a:off x="3838058" y="5726418"/>
                <a:ext cx="375788" cy="463777"/>
              </a:xfrm>
              <a:prstGeom prst="rect">
                <a:avLst/>
              </a:prstGeom>
              <a:solidFill>
                <a:srgbClr val="00B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 97"/>
              <p:cNvSpPr/>
              <p:nvPr/>
            </p:nvSpPr>
            <p:spPr>
              <a:xfrm>
                <a:off x="4777528" y="5465351"/>
                <a:ext cx="363262" cy="724844"/>
              </a:xfrm>
              <a:prstGeom prst="rect">
                <a:avLst/>
              </a:prstGeom>
              <a:solidFill>
                <a:srgbClr val="00B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Rectangle 98"/>
              <p:cNvSpPr/>
              <p:nvPr/>
            </p:nvSpPr>
            <p:spPr>
              <a:xfrm>
                <a:off x="5704472" y="6011348"/>
                <a:ext cx="375788" cy="178849"/>
              </a:xfrm>
              <a:prstGeom prst="rect">
                <a:avLst/>
              </a:prstGeom>
              <a:solidFill>
                <a:srgbClr val="00B050"/>
              </a:solidFill>
              <a:ln w="9525">
                <a:noFill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Line 99"/>
              <p:cNvSpPr/>
              <p:nvPr/>
            </p:nvSpPr>
            <p:spPr>
              <a:xfrm flipV="1">
                <a:off x="1696067" y="4789588"/>
                <a:ext cx="0" cy="1400609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Line 100"/>
              <p:cNvSpPr/>
              <p:nvPr/>
            </p:nvSpPr>
            <p:spPr>
              <a:xfrm>
                <a:off x="1633435" y="6190197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Line 101"/>
              <p:cNvSpPr/>
              <p:nvPr/>
            </p:nvSpPr>
            <p:spPr>
              <a:xfrm>
                <a:off x="1633435" y="5726418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Line 102"/>
              <p:cNvSpPr/>
              <p:nvPr/>
            </p:nvSpPr>
            <p:spPr>
              <a:xfrm>
                <a:off x="1633435" y="5262641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Line 103"/>
              <p:cNvSpPr/>
              <p:nvPr/>
            </p:nvSpPr>
            <p:spPr>
              <a:xfrm>
                <a:off x="1633435" y="4789588"/>
                <a:ext cx="6263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Line 104"/>
              <p:cNvSpPr/>
              <p:nvPr/>
            </p:nvSpPr>
            <p:spPr>
              <a:xfrm>
                <a:off x="1696067" y="6190197"/>
                <a:ext cx="4659771" cy="0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Line 105"/>
              <p:cNvSpPr/>
              <p:nvPr/>
            </p:nvSpPr>
            <p:spPr>
              <a:xfrm>
                <a:off x="1696067" y="6190197"/>
                <a:ext cx="0" cy="55653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Line 106"/>
              <p:cNvSpPr/>
              <p:nvPr/>
            </p:nvSpPr>
            <p:spPr>
              <a:xfrm>
                <a:off x="2623011" y="6190197"/>
                <a:ext cx="0" cy="55653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Line 107"/>
              <p:cNvSpPr/>
              <p:nvPr/>
            </p:nvSpPr>
            <p:spPr>
              <a:xfrm>
                <a:off x="3562480" y="6190197"/>
                <a:ext cx="0" cy="55653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Line 108"/>
              <p:cNvSpPr/>
              <p:nvPr/>
            </p:nvSpPr>
            <p:spPr>
              <a:xfrm>
                <a:off x="4489424" y="6190197"/>
                <a:ext cx="0" cy="55653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Line 109"/>
              <p:cNvSpPr/>
              <p:nvPr/>
            </p:nvSpPr>
            <p:spPr>
              <a:xfrm>
                <a:off x="5428894" y="6190197"/>
                <a:ext cx="0" cy="55653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Line 110"/>
              <p:cNvSpPr/>
              <p:nvPr/>
            </p:nvSpPr>
            <p:spPr>
              <a:xfrm>
                <a:off x="6355838" y="6190197"/>
                <a:ext cx="0" cy="55653"/>
              </a:xfrm>
              <a:prstGeom prst="line">
                <a:avLst/>
              </a:prstGeom>
              <a:ln w="9525" cap="flat" cmpd="sng">
                <a:solidFill>
                  <a:srgbClr val="86868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Rectangle 111"/>
              <p:cNvSpPr/>
              <p:nvPr/>
            </p:nvSpPr>
            <p:spPr>
              <a:xfrm>
                <a:off x="2034276" y="5234815"/>
                <a:ext cx="350735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8.1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Rectangle 112"/>
              <p:cNvSpPr/>
              <p:nvPr/>
            </p:nvSpPr>
            <p:spPr>
              <a:xfrm>
                <a:off x="2973746" y="5754246"/>
                <a:ext cx="350735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2.5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Rectangle 113"/>
              <p:cNvSpPr/>
              <p:nvPr/>
            </p:nvSpPr>
            <p:spPr>
              <a:xfrm>
                <a:off x="3988374" y="5522357"/>
                <a:ext cx="175368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Rectangle 114"/>
              <p:cNvSpPr/>
              <p:nvPr/>
            </p:nvSpPr>
            <p:spPr>
              <a:xfrm>
                <a:off x="4827631" y="5309020"/>
                <a:ext cx="400840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7.8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Rectangle 115"/>
              <p:cNvSpPr/>
              <p:nvPr/>
            </p:nvSpPr>
            <p:spPr>
              <a:xfrm>
                <a:off x="5684827" y="5828111"/>
                <a:ext cx="388315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r>
                  <a:rPr lang="en-US" altLang="zh-CN" sz="1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Rectangle 116"/>
              <p:cNvSpPr/>
              <p:nvPr/>
            </p:nvSpPr>
            <p:spPr>
              <a:xfrm>
                <a:off x="1508173" y="6134543"/>
                <a:ext cx="175368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Rectangle 117"/>
              <p:cNvSpPr/>
              <p:nvPr/>
            </p:nvSpPr>
            <p:spPr>
              <a:xfrm>
                <a:off x="1508173" y="5661490"/>
                <a:ext cx="175368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Rectangle 118"/>
              <p:cNvSpPr/>
              <p:nvPr/>
            </p:nvSpPr>
            <p:spPr>
              <a:xfrm>
                <a:off x="1420489" y="5197712"/>
                <a:ext cx="376794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Rectangle 119"/>
              <p:cNvSpPr/>
              <p:nvPr/>
            </p:nvSpPr>
            <p:spPr>
              <a:xfrm>
                <a:off x="1420489" y="4733935"/>
                <a:ext cx="408587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zh-CN" altLang="zh-CN" sz="10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</a:t>
                </a:r>
                <a:endParaRPr lang="zh-CN" altLang="zh-CN" baseline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Rectangle 120"/>
              <p:cNvSpPr/>
              <p:nvPr/>
            </p:nvSpPr>
            <p:spPr>
              <a:xfrm>
                <a:off x="1996698" y="6292227"/>
                <a:ext cx="676418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2017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Rectangle 121"/>
              <p:cNvSpPr/>
              <p:nvPr/>
            </p:nvSpPr>
            <p:spPr>
              <a:xfrm>
                <a:off x="2923640" y="6292227"/>
                <a:ext cx="594998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2018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Rectangle 122"/>
              <p:cNvSpPr/>
              <p:nvPr/>
            </p:nvSpPr>
            <p:spPr>
              <a:xfrm>
                <a:off x="3863112" y="6292228"/>
                <a:ext cx="638839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2019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Rectangle 123"/>
              <p:cNvSpPr/>
              <p:nvPr/>
            </p:nvSpPr>
            <p:spPr>
              <a:xfrm>
                <a:off x="4790054" y="6292228"/>
                <a:ext cx="651364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2020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Rectangle 124"/>
              <p:cNvSpPr/>
              <p:nvPr/>
            </p:nvSpPr>
            <p:spPr>
              <a:xfrm>
                <a:off x="5716999" y="6292228"/>
                <a:ext cx="663889" cy="1586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eaLnBrk="0" hangingPunct="0">
                  <a:buSzTx/>
                </a:pPr>
                <a:r>
                  <a:rPr lang="en-US" altLang="zh-CN" sz="1000" baseline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2021</a:t>
                </a:r>
                <a:endParaRPr lang="zh-CN" altLang="zh-CN" baseline="0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Rectangle 134"/>
              <p:cNvSpPr/>
              <p:nvPr/>
            </p:nvSpPr>
            <p:spPr>
              <a:xfrm>
                <a:off x="1295226" y="4696833"/>
                <a:ext cx="5235979" cy="1780907"/>
              </a:xfrm>
              <a:prstGeom prst="rect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lIns="91440" tIns="45720" rIns="91440" bIns="45720" anchor="t"/>
              <a:lstStyle/>
              <a:p>
                <a:endParaRPr lang="zh-CN" altLang="en-US">
                  <a:latin typeface="Franklin Gothic Book" panose="020B050302010202020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TextBox 203"/>
              <p:cNvSpPr txBox="1"/>
              <p:nvPr/>
            </p:nvSpPr>
            <p:spPr>
              <a:xfrm>
                <a:off x="2242746" y="4734198"/>
                <a:ext cx="3838258" cy="316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油藏历年含水上升率</a:t>
                </a:r>
              </a:p>
            </p:txBody>
          </p:sp>
        </p:grpSp>
        <p:sp>
          <p:nvSpPr>
            <p:cNvPr id="16" name="形状 15"/>
            <p:cNvSpPr/>
            <p:nvPr/>
          </p:nvSpPr>
          <p:spPr>
            <a:xfrm rot="4396374">
              <a:off x="10711572" y="5113600"/>
              <a:ext cx="668150" cy="673748"/>
            </a:xfrm>
            <a:prstGeom prst="swooshArrow">
              <a:avLst>
                <a:gd name="adj1" fmla="val 16310"/>
                <a:gd name="adj2" fmla="val 31370"/>
              </a:avLst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7775447" y="5015839"/>
              <a:ext cx="717331" cy="702331"/>
              <a:chOff x="11460609" y="4782051"/>
              <a:chExt cx="819700" cy="1262520"/>
            </a:xfrm>
          </p:grpSpPr>
          <p:sp>
            <p:nvSpPr>
              <p:cNvPr id="14" name="形状 13"/>
              <p:cNvSpPr/>
              <p:nvPr/>
            </p:nvSpPr>
            <p:spPr>
              <a:xfrm rot="4396374">
                <a:off x="11303035" y="5067297"/>
                <a:ext cx="1151512" cy="803036"/>
              </a:xfrm>
              <a:prstGeom prst="swooshArrow">
                <a:avLst>
                  <a:gd name="adj1" fmla="val 16310"/>
                  <a:gd name="adj2" fmla="val 31370"/>
                </a:avLst>
              </a:prstGeom>
              <a:solidFill>
                <a:srgbClr val="FF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任意多边形 181"/>
              <p:cNvSpPr/>
              <p:nvPr/>
            </p:nvSpPr>
            <p:spPr>
              <a:xfrm>
                <a:off x="11460609" y="4782051"/>
                <a:ext cx="542902" cy="213426"/>
              </a:xfrm>
              <a:custGeom>
                <a:avLst/>
                <a:gdLst>
                  <a:gd name="connsiteX0" fmla="*/ 0 w 542902"/>
                  <a:gd name="connsiteY0" fmla="*/ 0 h 213426"/>
                  <a:gd name="connsiteX1" fmla="*/ 542902 w 542902"/>
                  <a:gd name="connsiteY1" fmla="*/ 0 h 213426"/>
                  <a:gd name="connsiteX2" fmla="*/ 542902 w 542902"/>
                  <a:gd name="connsiteY2" fmla="*/ 213426 h 213426"/>
                  <a:gd name="connsiteX3" fmla="*/ 0 w 542902"/>
                  <a:gd name="connsiteY3" fmla="*/ 213426 h 213426"/>
                  <a:gd name="connsiteX4" fmla="*/ 0 w 542902"/>
                  <a:gd name="connsiteY4" fmla="*/ 0 h 21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902" h="213426">
                    <a:moveTo>
                      <a:pt x="0" y="0"/>
                    </a:moveTo>
                    <a:lnTo>
                      <a:pt x="542902" y="0"/>
                    </a:lnTo>
                    <a:lnTo>
                      <a:pt x="542902" y="213426"/>
                    </a:lnTo>
                    <a:lnTo>
                      <a:pt x="0" y="21342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70" tIns="1270" rIns="1270" bIns="1270" numCol="1" spcCol="1270" anchor="b" anchorCtr="0">
                <a:noAutofit/>
              </a:bodyPr>
              <a:lstStyle/>
              <a:p>
                <a:pPr lvl="0" algn="ctr" defTabSz="44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00" kern="1200" dirty="0">
                    <a:solidFill>
                      <a:schemeClr val="bg1"/>
                    </a:solidFill>
                  </a:rPr>
                  <a:t>0</a:t>
                </a:r>
                <a:endParaRPr lang="zh-CN" altLang="en-US" sz="100" kern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87977B8-A63A-CA5F-7A96-9453C831810A}"/>
              </a:ext>
            </a:extLst>
          </p:cNvPr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85BDA-A986-39AF-E27E-645876419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AE3D8376-0C9F-E1FC-CDFF-C702ED9E8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913" y="44450"/>
            <a:ext cx="2670175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75000"/>
              </a:lnSpc>
            </a:pPr>
            <a:r>
              <a:rPr lang="zh-CN" altLang="en-US" sz="3200" b="1" dirty="0">
                <a:solidFill>
                  <a:srgbClr val="006FC0"/>
                </a:solidFill>
                <a:latin typeface="造字工房悦黑体验版纤细体" charset="-122"/>
                <a:ea typeface="微软雅黑" panose="020B0503020204020204" pitchFamily="34" charset="-122"/>
              </a:rPr>
              <a:t>汇报提纲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80A6CF7-7CE4-FCC1-81E4-4EB1879DDB72}"/>
              </a:ext>
            </a:extLst>
          </p:cNvPr>
          <p:cNvGrpSpPr/>
          <p:nvPr/>
        </p:nvGrpSpPr>
        <p:grpSpPr>
          <a:xfrm>
            <a:off x="4029710" y="1760855"/>
            <a:ext cx="4617720" cy="3643630"/>
            <a:chOff x="6346" y="3095"/>
            <a:chExt cx="7272" cy="5738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9C391759-57C3-C31E-4C1F-6382E0B8C55D}"/>
                </a:ext>
              </a:extLst>
            </p:cNvPr>
            <p:cNvSpPr txBox="1"/>
            <p:nvPr/>
          </p:nvSpPr>
          <p:spPr>
            <a:xfrm>
              <a:off x="6966" y="3095"/>
              <a:ext cx="6652" cy="57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一、剩余油监测需求</a:t>
              </a:r>
              <a:endParaRPr lang="en-US" altLang="zh-CN" sz="36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700" marR="5080" indent="0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思路与方案</a:t>
              </a:r>
              <a:endParaRPr lang="en-US" altLang="zh-CN" sz="36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700" marR="5080"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三、</a:t>
              </a: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+mn-ea"/>
                </a:rPr>
                <a:t>剩余油监测技术</a:t>
              </a: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四、结论及认识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D623748-1EC4-1629-3FC7-B2540E210AE9}"/>
                </a:ext>
              </a:extLst>
            </p:cNvPr>
            <p:cNvGrpSpPr/>
            <p:nvPr/>
          </p:nvGrpSpPr>
          <p:grpSpPr>
            <a:xfrm>
              <a:off x="6346" y="3758"/>
              <a:ext cx="397" cy="4911"/>
              <a:chOff x="6141" y="3551"/>
              <a:chExt cx="397" cy="4911"/>
            </a:xfrm>
          </p:grpSpPr>
          <p:sp>
            <p:nvSpPr>
              <p:cNvPr id="6" name="直接连接符 14">
                <a:extLst>
                  <a:ext uri="{FF2B5EF4-FFF2-40B4-BE49-F238E27FC236}">
                    <a16:creationId xmlns:a16="http://schemas.microsoft.com/office/drawing/2014/main" id="{A32171AD-BD8C-8F9A-7FFE-20D82AE9A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22" y="4019"/>
                <a:ext cx="0" cy="391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" name="椭圆 7">
                <a:extLst>
                  <a:ext uri="{FF2B5EF4-FFF2-40B4-BE49-F238E27FC236}">
                    <a16:creationId xmlns:a16="http://schemas.microsoft.com/office/drawing/2014/main" id="{5759B07B-38F6-1DB7-A2EB-549B7104F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1" y="3551"/>
                <a:ext cx="397" cy="3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lIns="90170" tIns="46990" rIns="90170" bIns="46990" anchor="ctr"/>
              <a:lstStyle/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endParaRPr>
              </a:p>
            </p:txBody>
          </p:sp>
          <p:sp>
            <p:nvSpPr>
              <p:cNvPr id="8" name="椭圆 8">
                <a:extLst>
                  <a:ext uri="{FF2B5EF4-FFF2-40B4-BE49-F238E27FC236}">
                    <a16:creationId xmlns:a16="http://schemas.microsoft.com/office/drawing/2014/main" id="{F4C83DBB-AE9F-171D-71B0-B0C76060E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1" y="8065"/>
                <a:ext cx="397" cy="397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lIns="90170" tIns="46990" rIns="90170" bIns="46990" anchor="ctr"/>
              <a:lstStyle/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3769360" y="94298"/>
            <a:ext cx="4653280" cy="74398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三、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剩余油监测技术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5960" y="925195"/>
            <a:ext cx="41198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n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套后饱和度测井技术</a:t>
            </a:r>
          </a:p>
        </p:txBody>
      </p:sp>
      <p:sp>
        <p:nvSpPr>
          <p:cNvPr id="14" name="文本框 3"/>
          <p:cNvSpPr txBox="1"/>
          <p:nvPr/>
        </p:nvSpPr>
        <p:spPr>
          <a:xfrm>
            <a:off x="696000" y="1477531"/>
            <a:ext cx="10800000" cy="10039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indent="539750" algn="just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套后饱和度测井是指测量生产过程中储层剩余油气含量，为油气井生产措施提供科学依据的一种测井方法。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4" y="2251899"/>
            <a:ext cx="10717697" cy="424927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6000" y="1084580"/>
            <a:ext cx="10800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778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n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梳理分析现有国内外剩余油饱和度测井技术，建立测井系列对比表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78815" y="1619250"/>
          <a:ext cx="10834370" cy="4791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8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11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6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24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25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5435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仪器名称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中子源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源强度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中子管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工作频率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源距</a:t>
                      </a:r>
                      <a:b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伽马探测器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热中子</a:t>
                      </a:r>
                    </a:p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探测器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仪器外径</a:t>
                      </a:r>
                      <a:b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仪器长度</a:t>
                      </a:r>
                      <a:b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mm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耐温</a:t>
                      </a:r>
                      <a:b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耐压</a:t>
                      </a:r>
                      <a:b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sz="100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Mpa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测井速度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宽能域氯能谱</a:t>
                      </a:r>
                      <a:endParaRPr lang="zh-CN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钚铍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 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Pu － Be) 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或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镅铍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 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Am － Be)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5CI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中子源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20cm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近探头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60cm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远探头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</a:p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 NaI 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晶体，宽能域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80-100m/h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氯能谱：俘获</a:t>
                      </a:r>
                      <a:b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宽能域：元素测井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中子源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20cm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短源距中子探头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50cm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长源距中子探头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60cm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氯能谱中子伽马探头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</a:p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 NaI 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晶体，氯能谱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 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 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He</a:t>
                      </a:r>
                      <a:r>
                        <a:rPr lang="en-US" sz="800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3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PNNPlus</a:t>
                      </a: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脉冲中子源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2.0×10</a:t>
                      </a:r>
                      <a:r>
                        <a:rPr lang="en-US" altLang="zh-CN" sz="800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500Hz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远源距伽马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近源距伽马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中子管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近中子伽马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远中子伽马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NaI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 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 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He </a:t>
                      </a:r>
                      <a:r>
                        <a:rPr lang="en-US" sz="800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3-5m/min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俘获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RDT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脉冲中子源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3.0X10</a:t>
                      </a:r>
                      <a:r>
                        <a:rPr lang="en-US" sz="800" u="none" strike="noStrike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10KHz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中子源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29cm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近探测器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590cm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远探测器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910cm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超远探测器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NaI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锗酸铋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BGO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4743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175</a:t>
                      </a: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寿命模式：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mmin</a:t>
                      </a:r>
                      <a:b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俘获模式：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m/min</a:t>
                      </a:r>
                      <a:b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组合模式：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m/min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能量谱：非弹和俘获的元素产额、干重、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C/O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TOC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、饱和度、矿物组分；</a:t>
                      </a:r>
                      <a:b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时间谱：俘获截面、孔隙度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LaBr</a:t>
                      </a:r>
                      <a:r>
                        <a:rPr lang="en-US" sz="800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EPL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脉冲中子源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2.0×10</a:t>
                      </a:r>
                      <a:r>
                        <a:rPr lang="en-US" altLang="zh-CN" sz="800" u="none" strike="noStrike" baseline="30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10KHz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中子源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29cm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近探测器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590cm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远探测器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910cm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超远探测器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NaI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个锗酸铋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BGO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4645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175</a:t>
                      </a: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寿命模式：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m/min</a:t>
                      </a:r>
                      <a:b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组合模式：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m/min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能量谱：非弹和俘获的元素产额、干重、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C/O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TOC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、饱和度、矿物组分；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时间谱：俘获截面、孔隙度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RAS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脉冲中子源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1.5×10</a:t>
                      </a:r>
                      <a:r>
                        <a:rPr lang="en-US" altLang="zh-CN" sz="800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C/O：16KHz</a:t>
                      </a:r>
                      <a:b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PNC：500Hz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中子源（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近探测器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远探测器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NaI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LaCl</a:t>
                      </a:r>
                      <a:r>
                        <a:rPr lang="en-US" sz="800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160</a:t>
                      </a: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sigma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模式：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6.0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m/min</a:t>
                      </a:r>
                      <a:b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CO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模式：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1.0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m/min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SIGMA（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中子寿命）、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C/0（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碳氧比）和氧活化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TNIS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脉冲中子源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2.0×10</a:t>
                      </a:r>
                      <a:r>
                        <a:rPr lang="en-US" altLang="zh-CN" sz="800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500Hz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中子源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43cm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近探测器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73.5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远探测器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NaI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He</a:t>
                      </a:r>
                      <a:r>
                        <a:rPr lang="en-US" sz="800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6300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175</a:t>
                      </a: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2.0m/min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热中子矩阵成像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四中子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镅铍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 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Am － Be)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5CI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长中子中子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短中子中子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源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短中子伽马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长中子伽马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NaI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He</a:t>
                      </a:r>
                      <a:r>
                        <a:rPr lang="en-US" sz="800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10m/min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俘获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PNX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脉冲中子源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3.5×10</a:t>
                      </a:r>
                      <a:r>
                        <a:rPr lang="en-US" altLang="zh-CN" sz="800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800HZ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LaBr</a:t>
                      </a:r>
                      <a:r>
                        <a:rPr lang="en-US" sz="800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近）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LaBr</a:t>
                      </a:r>
                      <a:r>
                        <a:rPr lang="en-US" sz="800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远）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铝酸钇晶体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YAP（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深）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个铝酸钇晶体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YAP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LaBr</a:t>
                      </a:r>
                      <a:r>
                        <a:rPr lang="en-US" sz="800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43.7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5580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103.4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FNXS模式：61m/h</a:t>
                      </a:r>
                      <a:br>
                        <a:rPr lang="pt-BR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pt-BR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C/O、Sigma：1097m/h</a:t>
                      </a:r>
                      <a:br>
                        <a:rPr lang="pt-BR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pt-BR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岩性模式：305m/h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SIGMA（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中子寿命）、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C/O（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碳氧比）和岩性模式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RPM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脉冲中子源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1.5-2.0×10</a:t>
                      </a:r>
                      <a:r>
                        <a:rPr lang="en-US" altLang="zh-CN" sz="800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C/O：10KHz</a:t>
                      </a:r>
                      <a:b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PNC：1KHz</a:t>
                      </a:r>
                      <a:b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　近探测器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34cm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长探头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58cm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超长探头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1210cm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NaI</a:t>
                      </a:r>
                      <a:b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</a:t>
                      </a:r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NaI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7620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137.8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PNN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模式：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3.0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m/min CO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模式：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0.5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m/min</a:t>
                      </a:r>
                      <a:b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SIGMA（（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中子寿命）、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C/0（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碳氧比）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7BD1117-E89A-2EEC-19B2-303B5FCF38C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69360" y="94298"/>
            <a:ext cx="4653280" cy="74398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三、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剩余油监测技术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25924" y="155575"/>
            <a:ext cx="4362263" cy="7523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一、剩余油监测需求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20000" y="1008000"/>
            <a:ext cx="8032750" cy="626110"/>
          </a:xfrm>
          <a:prstGeom prst="rect">
            <a:avLst/>
          </a:prstGeom>
        </p:spPr>
        <p:txBody>
          <a:bodyPr wrap="none" lIns="0" tIns="36195" rIns="0" bIns="36195">
            <a:spAutoFit/>
          </a:bodyPr>
          <a:lstStyle/>
          <a:p>
            <a:pPr marR="0" lvl="0" indent="0" algn="just" defTabSz="9144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13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（一）油田治理测井综合应用是大港油田开发的现实需要</a:t>
            </a:r>
          </a:p>
        </p:txBody>
      </p:sp>
      <p:sp>
        <p:nvSpPr>
          <p:cNvPr id="31" name="文本框 2"/>
          <p:cNvSpPr txBox="1"/>
          <p:nvPr/>
        </p:nvSpPr>
        <p:spPr>
          <a:xfrm>
            <a:off x="4851400" y="3284855"/>
            <a:ext cx="6529070" cy="286385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wrap="square" lIns="121844" tIns="36000" rIns="121844" bIns="36000" anchor="ctr" anchorCtr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prstClr val="white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1pPr>
            <a:lvl2pPr marL="742950" indent="-285750">
              <a:defRPr>
                <a:ea typeface="宋体" panose="02010600030101010101" pitchFamily="2" charset="-122"/>
              </a:defRPr>
            </a:lvl2pPr>
            <a:lvl3pPr marL="1143000" indent="-228600">
              <a:defRPr>
                <a:ea typeface="宋体" panose="02010600030101010101" pitchFamily="2" charset="-122"/>
              </a:defRPr>
            </a:lvl3pPr>
            <a:lvl4pPr marL="1600200" indent="-228600">
              <a:defRPr>
                <a:ea typeface="宋体" panose="02010600030101010101" pitchFamily="2" charset="-122"/>
              </a:defRPr>
            </a:lvl4pPr>
            <a:lvl5pPr marL="2057400" indent="-228600">
              <a:defRPr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大港油田不同开发方式开发现状表</a:t>
            </a:r>
          </a:p>
        </p:txBody>
      </p:sp>
      <p:sp>
        <p:nvSpPr>
          <p:cNvPr id="32" name="矩形 31"/>
          <p:cNvSpPr/>
          <p:nvPr/>
        </p:nvSpPr>
        <p:spPr>
          <a:xfrm>
            <a:off x="785495" y="3597275"/>
            <a:ext cx="3934460" cy="27578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共开发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33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个油气田（开发区）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采油井总井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5392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口，开井率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86.9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%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ea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平均单井日产油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2.3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ea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注水井总井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2570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口，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  <a:sym typeface="微软雅黑" panose="020B0503020204020204" pitchFamily="34" charset="-122"/>
              </a:rPr>
              <a:t>开井率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  <a:sym typeface="微软雅黑" panose="020B0503020204020204" pitchFamily="34" charset="-122"/>
              </a:rPr>
              <a:t>78.2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  <a:sym typeface="微软雅黑" panose="020B0503020204020204" pitchFamily="34" charset="-122"/>
              </a:rPr>
              <a:t>%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ea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平均单井日注水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69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立方米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  <a:sym typeface="微软雅黑" panose="020B0503020204020204" pitchFamily="34" charset="-122"/>
              </a:rPr>
              <a:t>已开发采收率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  <a:sym typeface="微软雅黑" panose="020B0503020204020204" pitchFamily="34" charset="-122"/>
              </a:rPr>
              <a:t>24.7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  <a:sym typeface="微软雅黑" panose="020B0503020204020204" pitchFamily="34" charset="-122"/>
              </a:rPr>
              <a:t>%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ea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20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  <a:sym typeface="微软雅黑" panose="020B0503020204020204" pitchFamily="34" charset="-122"/>
              </a:rPr>
              <a:t>自然递减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  <a:sym typeface="微软雅黑" panose="020B0503020204020204" pitchFamily="34" charset="-122"/>
              </a:rPr>
              <a:t>13.7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  <a:sym typeface="微软雅黑" panose="020B0503020204020204" pitchFamily="34" charset="-122"/>
              </a:rPr>
              <a:t>%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ea"/>
            </a:endParaRPr>
          </a:p>
        </p:txBody>
      </p:sp>
      <p:sp>
        <p:nvSpPr>
          <p:cNvPr id="33" name="文本框 4"/>
          <p:cNvSpPr txBox="1"/>
          <p:nvPr/>
        </p:nvSpPr>
        <p:spPr>
          <a:xfrm>
            <a:off x="798830" y="3284855"/>
            <a:ext cx="3933825" cy="286385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txBody>
          <a:bodyPr wrap="square" lIns="121844" tIns="36000" rIns="121844" bIns="36000" anchor="ctr" anchorCtr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prstClr val="white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1pPr>
            <a:lvl2pPr marL="742950" indent="-285750">
              <a:defRPr>
                <a:ea typeface="宋体" panose="02010600030101010101" pitchFamily="2" charset="-122"/>
              </a:defRPr>
            </a:lvl2pPr>
            <a:lvl3pPr marL="1143000" indent="-228600">
              <a:defRPr>
                <a:ea typeface="宋体" panose="02010600030101010101" pitchFamily="2" charset="-122"/>
              </a:defRPr>
            </a:lvl3pPr>
            <a:lvl4pPr marL="1600200" indent="-228600">
              <a:defRPr>
                <a:ea typeface="宋体" panose="02010600030101010101" pitchFamily="2" charset="-122"/>
              </a:defRPr>
            </a:lvl4pPr>
            <a:lvl5pPr marL="2057400" indent="-228600">
              <a:defRPr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公司主要开发现状指标</a:t>
            </a: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38700" y="3597910"/>
          <a:ext cx="6528435" cy="2757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8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07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07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7660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开发方式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动用储量</a:t>
                      </a:r>
                      <a:b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</a:b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（万吨）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储量占比</a:t>
                      </a:r>
                      <a:b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</a:b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</a:t>
                      </a:r>
                      <a:r>
                        <a:rPr lang="en-US" altLang="zh-CN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%</a:t>
                      </a: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年产油量</a:t>
                      </a:r>
                      <a:b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</a:b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（万吨）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产量占比</a:t>
                      </a:r>
                      <a:b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</a:b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</a:t>
                      </a:r>
                      <a:r>
                        <a:rPr lang="en-US" altLang="zh-CN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%</a:t>
                      </a: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综合含水</a:t>
                      </a:r>
                      <a:b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</a:b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</a:t>
                      </a:r>
                      <a:r>
                        <a:rPr lang="en-US" altLang="zh-CN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%</a:t>
                      </a: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采油速度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</a:t>
                      </a:r>
                      <a:r>
                        <a:rPr lang="en-US" altLang="zh-CN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%</a:t>
                      </a: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地质储量采出程度（</a:t>
                      </a:r>
                      <a:r>
                        <a:rPr lang="en-US" altLang="zh-CN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%</a:t>
                      </a: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可采储量采出程度（</a:t>
                      </a:r>
                      <a:r>
                        <a:rPr lang="en-US" altLang="zh-CN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%</a:t>
                      </a: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采收率</a:t>
                      </a:r>
                      <a:endParaRPr lang="en-US" altLang="zh-CN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</a:t>
                      </a:r>
                      <a:r>
                        <a:rPr lang="en-US" altLang="zh-CN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%</a:t>
                      </a:r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）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人工水驱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80239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80.5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92.1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0.40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21.2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85.1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24.6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二三结合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kern="1200" dirty="0">
                          <a:solidFill>
                            <a:srgbClr val="C0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3815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3.7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93.7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0.99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37.5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91.5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40.1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天然能量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13164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13.4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90.1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0.18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15.4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86.5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17.6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页岩油</a:t>
                      </a:r>
                      <a:endParaRPr lang="zh-CN" altLang="en-US" sz="1200" b="0" i="0" u="none" strike="noStrike" dirty="0">
                        <a:solidFill>
                          <a:srgbClr val="000066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2485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25.3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32.4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kern="1200" dirty="0">
                          <a:solidFill>
                            <a:srgbClr val="000066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合计</a:t>
                      </a:r>
                      <a:endParaRPr lang="zh-CN" alt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99703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387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92.0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0.39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21.3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85.2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2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  <a:cs typeface="+mn-ea"/>
                        </a:rPr>
                        <a:t>24.7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786000" y="1660525"/>
            <a:ext cx="1062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53530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、大港油田开发现状。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动用石油地质储量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9.97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亿吨，采收率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24.7%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；动用天然气地质储量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342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亿方，采收率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35.5%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。年产油规模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390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万吨、天然气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6.0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亿方，综合含水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92%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，可采储量采出程度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85.2%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，总体处于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双特高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开发阶段。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90830" y="1434353"/>
            <a:ext cx="2086610" cy="5147422"/>
            <a:chOff x="106" y="1674"/>
            <a:chExt cx="3286" cy="8709"/>
          </a:xfrm>
        </p:grpSpPr>
        <p:sp>
          <p:nvSpPr>
            <p:cNvPr id="5" name="文本框 5"/>
            <p:cNvSpPr txBox="1"/>
            <p:nvPr/>
          </p:nvSpPr>
          <p:spPr>
            <a:xfrm>
              <a:off x="853" y="6586"/>
              <a:ext cx="2539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11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中子伽马能谱远探头</a:t>
              </a:r>
            </a:p>
          </p:txBody>
        </p:sp>
        <p:sp>
          <p:nvSpPr>
            <p:cNvPr id="6" name="文本框 9"/>
            <p:cNvSpPr txBox="1"/>
            <p:nvPr/>
          </p:nvSpPr>
          <p:spPr>
            <a:xfrm>
              <a:off x="853" y="7096"/>
              <a:ext cx="2539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11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中子伽马能谱中探头</a:t>
              </a:r>
            </a:p>
          </p:txBody>
        </p:sp>
        <p:sp>
          <p:nvSpPr>
            <p:cNvPr id="7" name="文本框 14"/>
            <p:cNvSpPr txBox="1"/>
            <p:nvPr/>
          </p:nvSpPr>
          <p:spPr>
            <a:xfrm>
              <a:off x="853" y="7612"/>
              <a:ext cx="2521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11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中子伽马能谱近探头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06" y="1674"/>
              <a:ext cx="3075" cy="8709"/>
              <a:chOff x="4451" y="1674"/>
              <a:chExt cx="3075" cy="8709"/>
            </a:xfrm>
          </p:grpSpPr>
          <p:sp>
            <p:nvSpPr>
              <p:cNvPr id="9" name="文本框 14"/>
              <p:cNvSpPr txBox="1"/>
              <p:nvPr/>
            </p:nvSpPr>
            <p:spPr>
              <a:xfrm>
                <a:off x="5261" y="8495"/>
                <a:ext cx="2017" cy="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zh-CN" altLang="en-US" sz="1100" b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中子中子近探头</a:t>
                </a:r>
              </a:p>
            </p:txBody>
          </p:sp>
          <p:sp>
            <p:nvSpPr>
              <p:cNvPr id="10" name="文本框 14"/>
              <p:cNvSpPr txBox="1"/>
              <p:nvPr/>
            </p:nvSpPr>
            <p:spPr>
              <a:xfrm>
                <a:off x="5277" y="8915"/>
                <a:ext cx="2222" cy="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zh-CN" altLang="en-US" sz="1100" b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中子中子远探头</a:t>
                </a:r>
              </a:p>
            </p:txBody>
          </p:sp>
          <p:pic>
            <p:nvPicPr>
              <p:cNvPr id="11" name="图片 10" descr="图片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" y="1674"/>
                <a:ext cx="916" cy="8709"/>
              </a:xfrm>
              <a:prstGeom prst="rect">
                <a:avLst/>
              </a:prstGeom>
            </p:spPr>
          </p:pic>
          <p:sp>
            <p:nvSpPr>
              <p:cNvPr id="12" name="文本框 11"/>
              <p:cNvSpPr txBox="1"/>
              <p:nvPr/>
            </p:nvSpPr>
            <p:spPr>
              <a:xfrm>
                <a:off x="5306" y="2815"/>
                <a:ext cx="862" cy="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压力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330" y="3127"/>
                <a:ext cx="862" cy="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温度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322" y="3487"/>
                <a:ext cx="2204" cy="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自然伽马能谱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350" y="4059"/>
                <a:ext cx="1656" cy="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磁探伤</a:t>
                </a:r>
                <a:r>
                  <a:rPr lang="en-US" altLang="zh-CN" sz="11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MID-s</a:t>
                </a:r>
              </a:p>
            </p:txBody>
          </p:sp>
          <p:sp>
            <p:nvSpPr>
              <p:cNvPr id="16" name="文本框 14"/>
              <p:cNvSpPr txBox="1"/>
              <p:nvPr/>
            </p:nvSpPr>
            <p:spPr>
              <a:xfrm>
                <a:off x="5536" y="8074"/>
                <a:ext cx="1404" cy="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zh-CN" altLang="en-US" sz="1100" b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化学源</a:t>
                </a: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2226310" y="1974940"/>
            <a:ext cx="443865" cy="119888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伤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236265" y="3986549"/>
            <a:ext cx="457200" cy="230695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固井质量储层评价</a:t>
            </a: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2796540" y="1156335"/>
            <a:ext cx="9262745" cy="144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indent="400050">
              <a:defRPr sz="14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9pPr>
          </a:lstStyle>
          <a:p>
            <a:pPr marL="0" marR="0" lvl="0" indent="4000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套后饱和度</a:t>
            </a:r>
            <a:r>
              <a:rPr lang="en-US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固井质量</a:t>
            </a:r>
            <a:r>
              <a:rPr lang="en-US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套管状况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综合测井仪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CCFET)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，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可以过油管一趟测，获取：</a:t>
            </a:r>
            <a:r>
              <a:rPr lang="zh-CN" altLang="zh-CN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储层物性、油气性、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气漏气窜、</a:t>
            </a:r>
            <a:r>
              <a:rPr lang="zh-CN" altLang="en-US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环空气体聚集、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套管损伤等信息。</a:t>
            </a:r>
          </a:p>
          <a:p>
            <a:pPr marL="0" marR="0" lvl="0" indent="4000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仪器组成：</a:t>
            </a:r>
            <a:r>
              <a:rPr lang="zh-CN" altLang="en-US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阵列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中子伽马能谱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电磁探伤</a:t>
            </a:r>
            <a:r>
              <a:rPr lang="zh-CN" altLang="en-US" sz="18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25410" y="4142740"/>
            <a:ext cx="3140710" cy="1993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施工优势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9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过油管直接测井不影响生产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9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 typeface="Wingdings" panose="05000000000000000000" charset="0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  <a:sym typeface="+mn-ea"/>
              </a:rPr>
              <a:t>无需洗井节约作业时间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VLSSQ+MicrosoftYaHei" panose="020B0503020204020204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9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 typeface="Wingdings" panose="05000000000000000000" charset="0"/>
              <a:buChar char="l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双层管柱及管外信息评价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一次下井测取多参数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90"/>
              </a:spcBef>
              <a:spcAft>
                <a:spcPct val="0"/>
              </a:spcAft>
              <a:buClr>
                <a:srgbClr val="0000FF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VLSSQ+MicrosoftYaHei" panose="020B0503020204020204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3703320" y="2430145"/>
            <a:ext cx="3874135" cy="3884295"/>
          </a:xfrm>
          <a:prstGeom prst="rect">
            <a:avLst/>
          </a:prstGeom>
          <a:noFill/>
          <a:ln w="3175" cmpd="sng">
            <a:noFill/>
            <a:prstDash val="solid"/>
            <a:miter/>
          </a:ln>
          <a:effectLst>
            <a:prstShdw prst="shdw17" dist="17961" dir="13499999">
              <a:srgbClr val="708688">
                <a:alpha val="50000"/>
              </a:srgbClr>
            </a:prstShdw>
          </a:effectLst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解决问题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85000"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1)</a:t>
            </a:r>
            <a:r>
              <a:rPr lang="zh-CN" altLang="en-US" sz="1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 储层评价</a:t>
            </a:r>
            <a:r>
              <a:rPr lang="zh-CN" altLang="en-US" sz="14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大黑简体" panose="02010601030101010101" pitchFamily="2" charset="-122"/>
              </a:rPr>
              <a:t> 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大黑简体" panose="02010601030101010101" pitchFamily="2" charset="-122"/>
            </a:endParaRPr>
          </a:p>
          <a:p>
            <a:pPr marL="628650" marR="0" lvl="1" indent="-17145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zh-CN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矿物含量</a:t>
            </a:r>
          </a:p>
          <a:p>
            <a:pPr marL="628650" marR="0" lvl="1" indent="-17145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zh-CN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孔隙度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628650" marR="0" lvl="1" indent="-17145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zh-CN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径向含油与含气饱和度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  <a:p>
            <a:pPr marL="628650" marR="0" lvl="1" indent="-17145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气水界面与油水界面</a:t>
            </a: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85000"/>
              <a:buFontTx/>
              <a:buNone/>
              <a:defRPr/>
            </a:pPr>
            <a:r>
              <a:rPr lang="en-US" altLang="zh-CN" sz="1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2)</a:t>
            </a:r>
            <a:r>
              <a:rPr lang="zh-CN" altLang="en-US" sz="1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双层固井质量评价</a:t>
            </a:r>
            <a:r>
              <a:rPr lang="zh-CN" altLang="en-US" sz="14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大黑简体" panose="02010601030101010101" pitchFamily="2" charset="-122"/>
              </a:rPr>
              <a:t> 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大黑简体" panose="02010601030101010101" pitchFamily="2" charset="-122"/>
            </a:endParaRPr>
          </a:p>
          <a:p>
            <a:pPr marL="628650" marR="0" lvl="1" indent="-17145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水泥环天然气聚集与窜漏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85000"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3)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大黑简体" panose="02010601030101010101" pitchFamily="2" charset="-122"/>
              </a:rPr>
              <a:t>双层管柱检测 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大黑简体" panose="02010601030101010101" pitchFamily="2" charset="-122"/>
            </a:endParaRPr>
          </a:p>
          <a:p>
            <a:pPr marL="628650" marR="0" lvl="1" indent="-17145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管柱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形变、腐蚀、漏失</a:t>
            </a:r>
            <a:endParaRPr lang="en-US" altLang="zh-CN" sz="1400" i="1" u="sng" strike="sngStrike" dirty="0">
              <a:solidFill>
                <a:schemeClr val="tx1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628650" marR="0" lvl="1" indent="-17145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</a:t>
            </a:r>
            <a:r>
              <a:rPr lang="zh-CN" altLang="zh-CN" sz="1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形变、腐蚀、漏失</a:t>
            </a:r>
          </a:p>
          <a:p>
            <a:pPr marL="628650" marR="0" lvl="1" indent="-17145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Pct val="85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油管、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套管壁厚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定量评价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lvl="1" indent="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000CC"/>
              </a:buClr>
              <a:buSzPct val="85000"/>
              <a:buFont typeface="Wingdings" panose="05000000000000000000" pitchFamily="2" charset="2"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35570" y="2501900"/>
            <a:ext cx="3020695" cy="1721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ts val="19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仪器性能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9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直径：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50mm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90mm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VLSSQ+MicrosoftYaHei" panose="020B0503020204020204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9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耐温：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150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HVLSSQ+MicrosoftYaHei" panose="020B0503020204020204"/>
              </a:rPr>
              <a:t>℃</a:t>
            </a:r>
            <a:endParaRPr kumimoji="0" lang="zh-CN" altLang="en-US" sz="1400" b="0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VLSSQ+MicrosoftYaHei" panose="020B0503020204020204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190"/>
              </a:spcBef>
              <a:spcAft>
                <a:spcPct val="0"/>
              </a:spcAft>
              <a:buClr>
                <a:schemeClr val="tx2">
                  <a:lumMod val="75000"/>
                  <a:lumOff val="2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耐压：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VLSSQ+MicrosoftYaHei" panose="020B0503020204020204"/>
              </a:rPr>
              <a:t>100Mpa</a:t>
            </a:r>
          </a:p>
        </p:txBody>
      </p:sp>
      <p:sp>
        <p:nvSpPr>
          <p:cNvPr id="24" name="矩形 2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3915" y="1008297"/>
            <a:ext cx="108000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778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n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CCFET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仪器综述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D77CD0-557F-388F-C7A9-80FB7EDDF0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69360" y="94298"/>
            <a:ext cx="4653280" cy="74398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三、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剩余油监测技术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8377555" y="4206240"/>
            <a:ext cx="17043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POR-FDD_H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交会图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302895" y="1585079"/>
            <a:ext cx="5793105" cy="4728726"/>
            <a:chOff x="4148" y="1623"/>
            <a:chExt cx="10105" cy="8358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/>
            <a:srcRect l="3291" r="3320"/>
            <a:stretch>
              <a:fillRect/>
            </a:stretch>
          </p:blipFill>
          <p:spPr>
            <a:xfrm>
              <a:off x="4148" y="1623"/>
              <a:ext cx="10080" cy="4496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/>
            <a:srcRect l="1128" r="1361"/>
            <a:stretch>
              <a:fillRect/>
            </a:stretch>
          </p:blipFill>
          <p:spPr>
            <a:xfrm>
              <a:off x="4224" y="6161"/>
              <a:ext cx="10029" cy="3820"/>
            </a:xfrm>
            <a:prstGeom prst="rect">
              <a:avLst/>
            </a:prstGeom>
          </p:spPr>
        </p:pic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765" y="1058863"/>
            <a:ext cx="5191125" cy="2912501"/>
          </a:xfrm>
          <a:prstGeom prst="rect">
            <a:avLst/>
          </a:prstGeom>
        </p:spPr>
      </p:pic>
      <p:sp>
        <p:nvSpPr>
          <p:cNvPr id="49" name="副标题 2"/>
          <p:cNvSpPr txBox="1"/>
          <p:nvPr/>
        </p:nvSpPr>
        <p:spPr>
          <a:xfrm>
            <a:off x="696000" y="1044000"/>
            <a:ext cx="10800000" cy="368935"/>
          </a:xfrm>
          <a:prstGeom prst="rect">
            <a:avLst/>
          </a:prstGeom>
        </p:spPr>
        <p:txBody>
          <a:bodyPr lIns="36195" tIns="0" rIns="36195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</a:t>
            </a:r>
            <a:r>
              <a:rPr lang="en-US" altLang="zh-CN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1-</a:t>
            </a:r>
            <a:r>
              <a:rPr lang="zh-CN" altLang="en-US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西</a:t>
            </a:r>
            <a:r>
              <a:rPr lang="en-US" altLang="zh-CN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22-8-2</a:t>
            </a:r>
            <a:r>
              <a:rPr lang="zh-CN" altLang="en-US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井</a:t>
            </a:r>
          </a:p>
        </p:txBody>
      </p:sp>
      <p:sp>
        <p:nvSpPr>
          <p:cNvPr id="3" name="矩形 27">
            <a:extLst>
              <a:ext uri="{FF2B5EF4-FFF2-40B4-BE49-F238E27FC236}">
                <a16:creationId xmlns:a16="http://schemas.microsoft.com/office/drawing/2014/main" id="{011E90F7-E7AB-3A20-D402-813F2AE0A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835" y="4521627"/>
            <a:ext cx="5023833" cy="212486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arlett" pitchFamily="2" charset="2"/>
              </a:defRPr>
            </a:lvl1pPr>
            <a:lvl2pPr marL="742950" indent="-285750" eaLnBrk="0" hangingPunct="0">
              <a:defRPr sz="36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arlett" pitchFamily="2" charset="2"/>
              </a:defRPr>
            </a:lvl2pPr>
            <a:lvl3pPr marL="1143000" indent="-228600" eaLnBrk="0" hangingPunct="0">
              <a:defRPr sz="36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arlett" pitchFamily="2" charset="2"/>
              </a:defRPr>
            </a:lvl3pPr>
            <a:lvl4pPr marL="1600200" indent="-228600" eaLnBrk="0" hangingPunct="0">
              <a:defRPr sz="36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arlett" pitchFamily="2" charset="2"/>
              </a:defRPr>
            </a:lvl4pPr>
            <a:lvl5pPr marL="2057400" indent="-228600" eaLnBrk="0" hangingPunct="0">
              <a:defRPr sz="36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arlett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arlett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arlett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arlett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Marlett" pitchFamily="2" charset="2"/>
              </a:defRPr>
            </a:lvl9pPr>
          </a:lstStyle>
          <a:p>
            <a:pPr rtl="0">
              <a:spcBef>
                <a:spcPct val="20000"/>
              </a:spcBef>
              <a:buClr>
                <a:srgbClr val="66FF33"/>
              </a:buClr>
              <a:buSzPct val="75000"/>
              <a:buFont typeface="Monotype Sorts"/>
              <a:buNone/>
            </a:pPr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FEE0AF-1400-0ED5-4090-5857CB4958A9}"/>
              </a:ext>
            </a:extLst>
          </p:cNvPr>
          <p:cNvSpPr txBox="1"/>
          <p:nvPr/>
        </p:nvSpPr>
        <p:spPr>
          <a:xfrm>
            <a:off x="6674006" y="4779459"/>
            <a:ext cx="4662641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2024.10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月初期投产：日产水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方，含水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100%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2024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31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，实施套后饱和度测井，根据解释结果进行封作业，在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1124-1124.5m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射孔注灰封堵，补孔后，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日产油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3.26t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日产水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15.04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方，含水</a:t>
            </a:r>
            <a:r>
              <a:rPr lang="en-US" altLang="zh-CN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82.2%</a:t>
            </a:r>
            <a:r>
              <a:rPr lang="zh-CN" altLang="en-US" sz="14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累产油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635.88t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4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D6822E-6E06-07B0-5832-05CCEDC4744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769360" y="94298"/>
            <a:ext cx="4653280" cy="74398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三、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剩余油监测技术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696000" y="1446530"/>
            <a:ext cx="10800000" cy="1318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36195" tIns="36195" rIns="36195" bIns="36195" rtlCol="0">
            <a:spAutoFit/>
          </a:bodyPr>
          <a:lstStyle>
            <a:lvl1pPr marL="269875" indent="-269875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61099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0" indent="357505" algn="just" defTabSz="457200" fontAlgn="auto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200000"/>
              <a:buFontTx/>
              <a:tabLst>
                <a:tab pos="1610995" algn="l"/>
                <a:tab pos="1610995" algn="l"/>
              </a:tabLs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21-5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井位于板桥油田板南白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21-1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井区。针对区域油气藏具有轻质、挥发性、矿化度低等特征，优选实施碳氧比和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中子寿命“双模式”脉冲中子饱和度测井技术（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RAS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）解决低对比度储层流体识别难题。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升级油层、气层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3.2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米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层，补孔后日产油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10.81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吨、日产气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31021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方，含水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%，增加地质储量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万吨。</a:t>
            </a:r>
          </a:p>
        </p:txBody>
      </p:sp>
      <p:sp>
        <p:nvSpPr>
          <p:cNvPr id="12" name="副标题 2"/>
          <p:cNvSpPr txBox="1"/>
          <p:nvPr/>
        </p:nvSpPr>
        <p:spPr>
          <a:xfrm>
            <a:off x="696000" y="1044000"/>
            <a:ext cx="10800000" cy="368935"/>
          </a:xfrm>
          <a:prstGeom prst="rect">
            <a:avLst/>
          </a:prstGeom>
        </p:spPr>
        <p:txBody>
          <a:bodyPr lIns="36195" tIns="0" rIns="36195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</a:t>
            </a:r>
            <a:r>
              <a:rPr lang="en-US" altLang="zh-CN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2-</a:t>
            </a:r>
            <a:r>
              <a:rPr lang="zh-CN" altLang="en-US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白</a:t>
            </a:r>
            <a:r>
              <a:rPr lang="en-US" altLang="zh-CN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21-5</a:t>
            </a:r>
            <a:endParaRPr lang="zh-CN" altLang="en-US" sz="2400" b="1" dirty="0">
              <a:solidFill>
                <a:srgbClr val="C00000"/>
              </a:solidFill>
              <a:effectLst>
                <a:glow rad="101600">
                  <a:prstClr val="white"/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6721"/>
          <a:stretch>
            <a:fillRect/>
          </a:stretch>
        </p:blipFill>
        <p:spPr>
          <a:xfrm>
            <a:off x="7757160" y="4328160"/>
            <a:ext cx="3759835" cy="2054860"/>
          </a:xfrm>
          <a:prstGeom prst="rect">
            <a:avLst/>
          </a:prstGeom>
        </p:spPr>
      </p:pic>
      <p:pic>
        <p:nvPicPr>
          <p:cNvPr id="13" name="Picture 4" descr="I:\高若昀\2024年井位\油层复查\白21-5\东三构造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2947035"/>
            <a:ext cx="224218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24" r="3602" b="15147"/>
          <a:stretch>
            <a:fillRect/>
          </a:stretch>
        </p:blipFill>
        <p:spPr>
          <a:xfrm>
            <a:off x="711835" y="4631055"/>
            <a:ext cx="2242185" cy="15621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rcRect l="2094" t="4733" r="49727" b="3676"/>
          <a:stretch>
            <a:fillRect/>
          </a:stretch>
        </p:blipFill>
        <p:spPr>
          <a:xfrm>
            <a:off x="7737475" y="2995930"/>
            <a:ext cx="1851025" cy="1200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8515" y="3002915"/>
            <a:ext cx="3983990" cy="326072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36001" y="6263423"/>
            <a:ext cx="2630029" cy="2603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indent="306070" algn="ctr">
              <a:spcAft>
                <a:spcPts val="0"/>
              </a:spcAft>
              <a:buClrTx/>
              <a:buSzTx/>
              <a:buFontTx/>
            </a:pPr>
            <a:r>
              <a:rPr lang="zh-CN" altLang="en-US" sz="1100" kern="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白21-5井测井解释成果图</a:t>
            </a:r>
          </a:p>
        </p:txBody>
      </p:sp>
      <p:sp>
        <p:nvSpPr>
          <p:cNvPr id="23" name="矩形 22"/>
          <p:cNvSpPr/>
          <p:nvPr/>
        </p:nvSpPr>
        <p:spPr>
          <a:xfrm flipV="1">
            <a:off x="3358515" y="4199890"/>
            <a:ext cx="3983990" cy="12573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flipV="1">
            <a:off x="3359150" y="5915025"/>
            <a:ext cx="3983990" cy="205105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9650730" y="2995930"/>
            <a:ext cx="1846580" cy="1200150"/>
            <a:chOff x="3442970" y="5062675"/>
            <a:chExt cx="2357755" cy="143930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42970" y="5062675"/>
              <a:ext cx="2357755" cy="143930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37" name="文本框 36"/>
            <p:cNvSpPr txBox="1"/>
            <p:nvPr/>
          </p:nvSpPr>
          <p:spPr>
            <a:xfrm>
              <a:off x="3672282" y="5130326"/>
              <a:ext cx="783771" cy="2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油气层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721123" y="5130327"/>
              <a:ext cx="906058" cy="2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油水同层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689222" y="5952446"/>
              <a:ext cx="1082916" cy="238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水层、干层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47CA8F2-6F33-06BF-609C-ACEAC24FDC7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769360" y="94298"/>
            <a:ext cx="4653280" cy="74398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三、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剩余油监测技术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1541" r="1851" b="2589"/>
          <a:stretch>
            <a:fillRect/>
          </a:stretch>
        </p:blipFill>
        <p:spPr>
          <a:xfrm>
            <a:off x="760730" y="3013075"/>
            <a:ext cx="3140075" cy="3298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6000" y="1492250"/>
            <a:ext cx="10800000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官页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1-1-3H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井在非目的层段仅有</a:t>
            </a: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LWD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测井，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方正大黑简体" panose="02010601030101010101" pitchFamily="2" charset="-122"/>
              </a:rPr>
              <a:t>资料单一且无法开展储层有限有效性评价，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补孔信心不足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方正大黑简体" panose="02010601030101010101" pitchFamily="2" charset="-122"/>
              </a:rPr>
              <a:t>。通过实施套后剩余油饱和度测井，确定该断块孔一段枣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方正大黑简体" panose="02010601030101010101" pitchFamily="2" charset="-122"/>
              </a:rPr>
              <a:t>IV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方正大黑简体" panose="02010601030101010101" pitchFamily="2" charset="-122"/>
              </a:rPr>
              <a:t>、枣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方正大黑简体" panose="02010601030101010101" pitchFamily="2" charset="-122"/>
              </a:rPr>
              <a:t>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方正大黑简体" panose="02010601030101010101" pitchFamily="2" charset="-122"/>
              </a:rPr>
              <a:t>油层剩余油潜力大，因此确定实施封层补层压裂。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分段射孔压裂焖井后放喷，放喷即见油，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日产液36.3方，油12.5吨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54" y="3064068"/>
            <a:ext cx="3439671" cy="163678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073654" y="4814975"/>
            <a:ext cx="3439671" cy="1495362"/>
            <a:chOff x="3864739" y="4538750"/>
            <a:chExt cx="3439671" cy="149536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4739" y="4538750"/>
              <a:ext cx="3439671" cy="1495362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4337171" y="4585152"/>
              <a:ext cx="6626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油层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84574" y="4585152"/>
              <a:ext cx="6626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油水同层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85563" y="5415160"/>
              <a:ext cx="85328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水层、干层</a:t>
              </a:r>
              <a:endPara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59370" y="2619375"/>
            <a:ext cx="3709035" cy="3690962"/>
            <a:chOff x="8158480" y="2464609"/>
            <a:chExt cx="3189605" cy="3803618"/>
          </a:xfrm>
        </p:grpSpPr>
        <p:grpSp>
          <p:nvGrpSpPr>
            <p:cNvPr id="25" name="组合 24"/>
            <p:cNvGrpSpPr/>
            <p:nvPr/>
          </p:nvGrpSpPr>
          <p:grpSpPr>
            <a:xfrm>
              <a:off x="8158480" y="2464609"/>
              <a:ext cx="3189605" cy="3803618"/>
              <a:chOff x="11741" y="2992"/>
              <a:chExt cx="6565" cy="6821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11752" y="3743"/>
                <a:ext cx="6554" cy="6070"/>
                <a:chOff x="5970398" y="2345565"/>
                <a:chExt cx="10825244" cy="6674635"/>
              </a:xfrm>
            </p:grpSpPr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70399" y="4052240"/>
                  <a:ext cx="10804474" cy="1840020"/>
                </a:xfrm>
                <a:prstGeom prst="rect">
                  <a:avLst/>
                </a:prstGeom>
              </p:spPr>
            </p:pic>
            <p:pic>
              <p:nvPicPr>
                <p:cNvPr id="32" name="图片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9792" y="6028451"/>
                  <a:ext cx="10785850" cy="2991749"/>
                </a:xfrm>
                <a:prstGeom prst="rect">
                  <a:avLst/>
                </a:prstGeom>
              </p:spPr>
            </p:pic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70398" y="2345565"/>
                  <a:ext cx="10805050" cy="1694269"/>
                </a:xfrm>
                <a:prstGeom prst="rect">
                  <a:avLst/>
                </a:prstGeom>
              </p:spPr>
            </p:pic>
          </p:grpSp>
          <p:sp>
            <p:nvSpPr>
              <p:cNvPr id="30" name="矩形 29"/>
              <p:cNvSpPr/>
              <p:nvPr/>
            </p:nvSpPr>
            <p:spPr>
              <a:xfrm>
                <a:off x="11741" y="2992"/>
                <a:ext cx="6544" cy="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</a:pPr>
                <a:endParaRPr lang="zh-CN" altLang="en-US" sz="800" b="1" kern="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175495" y="4165894"/>
              <a:ext cx="3172590" cy="1251992"/>
              <a:chOff x="8175495" y="4165894"/>
              <a:chExt cx="3172590" cy="125199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175495" y="4165894"/>
                <a:ext cx="3166402" cy="480051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181683" y="5037343"/>
                <a:ext cx="3166402" cy="380543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副标题 2"/>
          <p:cNvSpPr txBox="1"/>
          <p:nvPr/>
        </p:nvSpPr>
        <p:spPr>
          <a:xfrm>
            <a:off x="696000" y="1044000"/>
            <a:ext cx="10800000" cy="368935"/>
          </a:xfrm>
          <a:prstGeom prst="rect">
            <a:avLst/>
          </a:prstGeom>
        </p:spPr>
        <p:txBody>
          <a:bodyPr lIns="36195" tIns="0" rIns="36195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</a:t>
            </a:r>
            <a:r>
              <a:rPr lang="en-US" altLang="zh-CN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3-</a:t>
            </a:r>
            <a:r>
              <a:rPr lang="zh-CN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官页</a:t>
            </a:r>
            <a:r>
              <a:rPr lang="en-US" altLang="zh-CN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1-1-3H</a:t>
            </a:r>
            <a:r>
              <a:rPr lang="zh-CN" altLang="en-US" sz="2400" b="1" dirty="0">
                <a:solidFill>
                  <a:srgbClr val="C00000"/>
                </a:solidFill>
                <a:effectLst>
                  <a:glow rad="101600">
                    <a:prstClr val="white"/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3907AF-250E-6878-6169-72420F09FCC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769360" y="94298"/>
            <a:ext cx="4653280" cy="74398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三、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剩余油监测技术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C7249-EFDE-02B9-BB8D-E68A3D61E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C5950622-ECB9-C27C-AD17-DC17BC279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913" y="44450"/>
            <a:ext cx="2670175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75000"/>
              </a:lnSpc>
            </a:pPr>
            <a:r>
              <a:rPr lang="zh-CN" altLang="en-US" sz="3200" b="1" dirty="0">
                <a:solidFill>
                  <a:srgbClr val="006FC0"/>
                </a:solidFill>
                <a:latin typeface="造字工房悦黑体验版纤细体" charset="-122"/>
                <a:ea typeface="微软雅黑" panose="020B0503020204020204" pitchFamily="34" charset="-122"/>
              </a:rPr>
              <a:t>汇报提纲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E8B000-93CF-A215-1108-73F7CB676D35}"/>
              </a:ext>
            </a:extLst>
          </p:cNvPr>
          <p:cNvGrpSpPr/>
          <p:nvPr/>
        </p:nvGrpSpPr>
        <p:grpSpPr>
          <a:xfrm>
            <a:off x="4029710" y="1760855"/>
            <a:ext cx="4617720" cy="3643630"/>
            <a:chOff x="6346" y="3095"/>
            <a:chExt cx="7272" cy="5738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FD24CE2B-B2E8-7BE6-FCD8-4EF9D9662FD6}"/>
                </a:ext>
              </a:extLst>
            </p:cNvPr>
            <p:cNvSpPr txBox="1"/>
            <p:nvPr/>
          </p:nvSpPr>
          <p:spPr>
            <a:xfrm>
              <a:off x="6966" y="3095"/>
              <a:ext cx="6652" cy="57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一、剩余油监测需求</a:t>
              </a:r>
              <a:endParaRPr lang="en-US" altLang="zh-CN" sz="36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700" marR="5080" indent="0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思路与方案</a:t>
              </a:r>
              <a:endParaRPr lang="en-US" altLang="zh-CN" sz="36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700" marR="5080"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</a:t>
              </a: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剩余油监测技术</a:t>
              </a: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+mn-ea"/>
                </a:rPr>
                <a:t>四、结论及认识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D935467-24EC-C569-3EDB-73F3541F2AA3}"/>
                </a:ext>
              </a:extLst>
            </p:cNvPr>
            <p:cNvGrpSpPr/>
            <p:nvPr/>
          </p:nvGrpSpPr>
          <p:grpSpPr>
            <a:xfrm>
              <a:off x="6346" y="3758"/>
              <a:ext cx="397" cy="4911"/>
              <a:chOff x="6141" y="3551"/>
              <a:chExt cx="397" cy="4911"/>
            </a:xfrm>
          </p:grpSpPr>
          <p:sp>
            <p:nvSpPr>
              <p:cNvPr id="6" name="直接连接符 14">
                <a:extLst>
                  <a:ext uri="{FF2B5EF4-FFF2-40B4-BE49-F238E27FC236}">
                    <a16:creationId xmlns:a16="http://schemas.microsoft.com/office/drawing/2014/main" id="{CBA56F21-3447-66A3-1127-EDF33FE0C2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22" y="4019"/>
                <a:ext cx="0" cy="391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" name="椭圆 7">
                <a:extLst>
                  <a:ext uri="{FF2B5EF4-FFF2-40B4-BE49-F238E27FC236}">
                    <a16:creationId xmlns:a16="http://schemas.microsoft.com/office/drawing/2014/main" id="{F4752390-7BFF-02A5-754D-D1316C1A9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1" y="3551"/>
                <a:ext cx="397" cy="3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lIns="90170" tIns="46990" rIns="90170" bIns="46990" anchor="ctr"/>
              <a:lstStyle/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endParaRPr>
              </a:p>
            </p:txBody>
          </p:sp>
          <p:sp>
            <p:nvSpPr>
              <p:cNvPr id="8" name="椭圆 8">
                <a:extLst>
                  <a:ext uri="{FF2B5EF4-FFF2-40B4-BE49-F238E27FC236}">
                    <a16:creationId xmlns:a16="http://schemas.microsoft.com/office/drawing/2014/main" id="{CB8E358E-79C4-3ABB-C567-071B07D2E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1" y="8065"/>
                <a:ext cx="397" cy="397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lIns="90170" tIns="46990" rIns="90170" bIns="46990" anchor="ctr"/>
              <a:lstStyle/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044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文本框 121"/>
          <p:cNvSpPr txBox="1"/>
          <p:nvPr/>
        </p:nvSpPr>
        <p:spPr>
          <a:xfrm>
            <a:off x="3564255" y="175260"/>
            <a:ext cx="50634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algn="ctr" defTabSz="457200">
              <a:lnSpc>
                <a:spcPct val="150000"/>
              </a:lnSpc>
              <a:defRPr sz="3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+mn-ea"/>
              </a:rPr>
              <a:t>四、结论及认识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818515" y="2880360"/>
            <a:ext cx="5163820" cy="1897380"/>
            <a:chOff x="1349" y="4164"/>
            <a:chExt cx="8282" cy="2616"/>
          </a:xfrm>
        </p:grpSpPr>
        <p:grpSp>
          <p:nvGrpSpPr>
            <p:cNvPr id="7" name="组合 6"/>
            <p:cNvGrpSpPr/>
            <p:nvPr/>
          </p:nvGrpSpPr>
          <p:grpSpPr>
            <a:xfrm>
              <a:off x="1349" y="4164"/>
              <a:ext cx="4104" cy="2616"/>
              <a:chOff x="1349" y="3999"/>
              <a:chExt cx="4104" cy="2616"/>
            </a:xfrm>
          </p:grpSpPr>
          <p:pic>
            <p:nvPicPr>
              <p:cNvPr id="2" name="Picture 3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72"/>
              <a:stretch>
                <a:fillRect/>
              </a:stretch>
            </p:blipFill>
            <p:spPr bwMode="auto">
              <a:xfrm>
                <a:off x="1349" y="3999"/>
                <a:ext cx="4105" cy="26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" name="文本框 4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400" y="4323"/>
                <a:ext cx="4053" cy="45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lIns="0" rIns="0" anchor="ctr">
                <a:no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algn="ctr" defTabSz="335280">
                  <a:buClrTx/>
                  <a:buSzTx/>
                  <a:buFontTx/>
                  <a:defRPr/>
                </a:pPr>
                <a:r>
                  <a:rPr lang="en-US" altLang="zh-CN" sz="1200" kern="0" dirty="0">
                    <a:solidFill>
                      <a:srgbClr val="FF0000"/>
                    </a:solidFill>
                    <a:latin typeface="方正大黑简体" panose="02010601030101010101" pitchFamily="2" charset="-122"/>
                    <a:ea typeface="方正大黑简体" panose="02010601030101010101" pitchFamily="2" charset="-122"/>
                    <a:sym typeface="+mn-ea"/>
                  </a:rPr>
                  <a:t>YJ2</a:t>
                </a:r>
                <a:r>
                  <a:rPr lang="zh-CN" altLang="en-US" sz="1200" kern="0" dirty="0">
                    <a:solidFill>
                      <a:srgbClr val="FF0000"/>
                    </a:solidFill>
                    <a:latin typeface="方正大黑简体" panose="02010601030101010101" pitchFamily="2" charset="-122"/>
                    <a:ea typeface="方正大黑简体" panose="02010601030101010101" pitchFamily="2" charset="-122"/>
                    <a:sym typeface="+mn-ea"/>
                  </a:rPr>
                  <a:t>井历年监测饱和度曲线图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519" y="4392"/>
              <a:ext cx="4112" cy="2382"/>
              <a:chOff x="5449" y="4639"/>
              <a:chExt cx="4112" cy="2040"/>
            </a:xfrm>
          </p:grpSpPr>
          <p:pic>
            <p:nvPicPr>
              <p:cNvPr id="6" name="Picture 4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56"/>
              <a:stretch>
                <a:fillRect/>
              </a:stretch>
            </p:blipFill>
            <p:spPr bwMode="auto">
              <a:xfrm>
                <a:off x="5449" y="4639"/>
                <a:ext cx="4112" cy="2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文本框 3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499" y="4736"/>
                <a:ext cx="4062" cy="41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lIns="0" rIns="0" anchor="ctr">
                <a:no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algn="ctr" defTabSz="335280">
                  <a:buClrTx/>
                  <a:buSzTx/>
                  <a:buFontTx/>
                  <a:defRPr/>
                </a:pPr>
                <a:r>
                  <a:rPr lang="en-US" altLang="zh-CN" sz="1200" kern="0" dirty="0">
                    <a:solidFill>
                      <a:srgbClr val="FF0000"/>
                    </a:solidFill>
                    <a:latin typeface="方正大黑简体" panose="02010601030101010101" pitchFamily="2" charset="-122"/>
                    <a:ea typeface="方正大黑简体" panose="02010601030101010101" pitchFamily="2" charset="-122"/>
                    <a:sym typeface="+mn-ea"/>
                  </a:rPr>
                  <a:t>YJ</a:t>
                </a:r>
                <a:r>
                  <a:rPr lang="zh-CN" altLang="en-US" sz="1200" kern="0" dirty="0">
                    <a:solidFill>
                      <a:srgbClr val="FF0000"/>
                    </a:solidFill>
                    <a:latin typeface="方正大黑简体" panose="02010601030101010101" pitchFamily="2" charset="-122"/>
                    <a:ea typeface="方正大黑简体" panose="02010601030101010101" pitchFamily="2" charset="-122"/>
                    <a:sym typeface="+mn-ea"/>
                  </a:rPr>
                  <a:t>1井饱和度-采出程度散点图</a:t>
                </a:r>
              </a:p>
            </p:txBody>
          </p:sp>
        </p:grpSp>
      </p:grpSp>
      <p:sp>
        <p:nvSpPr>
          <p:cNvPr id="9" name="文本框 11"/>
          <p:cNvSpPr txBox="1"/>
          <p:nvPr>
            <p:custDataLst>
              <p:tags r:id="rId1"/>
            </p:custDataLst>
          </p:nvPr>
        </p:nvSpPr>
        <p:spPr>
          <a:xfrm>
            <a:off x="889000" y="5053965"/>
            <a:ext cx="5040000" cy="1404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-285750" algn="just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掌握不同开发阶段、开发方式下的剩余油变化趋势，在时间节点上连续可对比；</a:t>
            </a:r>
          </a:p>
          <a:p>
            <a:pPr indent="-285750" algn="just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在油藏开发效果评价上</a:t>
            </a:r>
            <a:r>
              <a:rPr 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避免了不同井点测试条件的差异变化。</a:t>
            </a:r>
          </a:p>
        </p:txBody>
      </p:sp>
      <p:sp>
        <p:nvSpPr>
          <p:cNvPr id="10" name="文本框 18"/>
          <p:cNvSpPr txBox="1"/>
          <p:nvPr>
            <p:custDataLst>
              <p:tags r:id="rId2"/>
            </p:custDataLst>
          </p:nvPr>
        </p:nvSpPr>
        <p:spPr>
          <a:xfrm>
            <a:off x="6319520" y="5053965"/>
            <a:ext cx="5040000" cy="1404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-285750" algn="just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集中监测连续监测能科学评价区域平面上的剩余油变化趋势、摸清</a:t>
            </a:r>
            <a:r>
              <a:rPr 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区域油水界面变化情况；</a:t>
            </a:r>
          </a:p>
          <a:p>
            <a:pPr indent="-285750" algn="just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有利于区块解释规律和经验图版的优化建立，有效提高监测资料指导措施成功率。</a:t>
            </a:r>
          </a:p>
        </p:txBody>
      </p:sp>
      <p:graphicFrame>
        <p:nvGraphicFramePr>
          <p:cNvPr id="11" name="图表 10"/>
          <p:cNvGraphicFramePr/>
          <p:nvPr>
            <p:custDataLst>
              <p:tags r:id="rId3"/>
            </p:custDataLst>
          </p:nvPr>
        </p:nvGraphicFramePr>
        <p:xfrm>
          <a:off x="6319520" y="3127375"/>
          <a:ext cx="5069205" cy="1470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2" name="文本框 286"/>
          <p:cNvSpPr txBox="1"/>
          <p:nvPr>
            <p:custDataLst>
              <p:tags r:id="rId4"/>
            </p:custDataLst>
          </p:nvPr>
        </p:nvSpPr>
        <p:spPr>
          <a:xfrm>
            <a:off x="869950" y="4750959"/>
            <a:ext cx="3240000" cy="3600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方正大黑简体" panose="02010601030101010101" pitchFamily="2" charset="-122"/>
              </a:defRPr>
            </a:lvl1pPr>
          </a:lstStyle>
          <a:p>
            <a:pPr lvl="0" algn="l">
              <a:defRPr/>
            </a:pPr>
            <a:r>
              <a:rPr lang="zh-CN" altLang="en-US" sz="1600" dirty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固定井点连续监测技术优势</a:t>
            </a:r>
          </a:p>
        </p:txBody>
      </p:sp>
      <p:sp>
        <p:nvSpPr>
          <p:cNvPr id="14" name="文本框 286"/>
          <p:cNvSpPr txBox="1"/>
          <p:nvPr>
            <p:custDataLst>
              <p:tags r:id="rId5"/>
            </p:custDataLst>
          </p:nvPr>
        </p:nvSpPr>
        <p:spPr>
          <a:xfrm>
            <a:off x="6319520" y="4750959"/>
            <a:ext cx="3240000" cy="3600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方正大黑简体" panose="02010601030101010101" pitchFamily="2" charset="-122"/>
              </a:defRPr>
            </a:lvl1pPr>
          </a:lstStyle>
          <a:p>
            <a:pPr algn="l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cs typeface="Arial" panose="020B0604020202020204" pitchFamily="34" charset="0"/>
              </a:rPr>
              <a:t>区块集中监测技术优势</a:t>
            </a:r>
            <a:endParaRPr lang="zh-CN" altLang="en-US" sz="1600" baseline="-3000" dirty="0">
              <a:solidFill>
                <a:schemeClr val="bg1">
                  <a:lumMod val="95000"/>
                </a:schemeClr>
              </a:solidFill>
              <a:latin typeface="方正大黑简体" panose="02010601030101010101" pitchFamily="2" charset="-122"/>
              <a:ea typeface="方正大黑简体" panose="02010601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9950" y="1134157"/>
            <a:ext cx="1065600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42900" algn="just" fontAlgn="auto">
              <a:lnSpc>
                <a:spcPct val="150000"/>
              </a:lnSpc>
              <a:buFont typeface="+mj-lt"/>
              <a:buAutoNum type="arabicPeriod"/>
              <a:extLst>
                <a:ext uri="{35155182-B16C-46BC-9424-99874614C6A1}">
                  <wpsdc:indentchars xmlns="" xmlns:wpsdc="http://www.wps.cn/officeDocument/2017/drawingmlCustomData" val="150" checksum="3482286196"/>
                </a:ext>
              </a:extLst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剩余油饱和度测井评价不能局限于曲线本身，需与完井资料、油藏特征结合，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建立动静态参数识别储层剩余油模型，提高资料解释符合率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</a:p>
          <a:p>
            <a:pPr indent="342900" algn="just" fontAlgn="auto">
              <a:lnSpc>
                <a:spcPct val="150000"/>
              </a:lnSpc>
              <a:buFont typeface="+mj-lt"/>
              <a:buAutoNum type="arabicPeriod"/>
              <a:extLst>
                <a:ext uri="{35155182-B16C-46BC-9424-99874614C6A1}">
                  <wpsdc:indentchars xmlns="" xmlns:wpsdc="http://www.wps.cn/officeDocument/2017/drawingmlCustomData" val="150" checksum="3482286196"/>
                </a:ext>
              </a:extLst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建立主力层系有效控制井点的连续剩余油监测模式；瞄准老区提采收率需求，优选双高、双低、低渗透等不同油藏的主力砂体，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开展区域集中测试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00933" y="1845178"/>
            <a:ext cx="3031600" cy="790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535" b="1" i="0" u="none" strike="noStrike" kern="1200" cap="none" spc="0" normalizeH="0" baseline="0" noProof="0" dirty="0">
                <a:ln>
                  <a:noFill/>
                </a:ln>
                <a:solidFill>
                  <a:srgbClr val="006EB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 报 结 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00933" y="2750725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dirty="0">
                <a:solidFill>
                  <a:srgbClr val="006E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敬请领导、专家批评指正！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874135" y="1314450"/>
            <a:ext cx="547370" cy="676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3"/>
          <p:cNvSpPr txBox="1"/>
          <p:nvPr/>
        </p:nvSpPr>
        <p:spPr>
          <a:xfrm>
            <a:off x="582295" y="1135380"/>
            <a:ext cx="11022330" cy="145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2、电磁法流体识别的机理</a:t>
            </a:r>
            <a:r>
              <a:rPr sz="2400" b="1" spc="-10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sz="2400" spc="-50" dirty="0">
                <a:solidFill>
                  <a:srgbClr val="17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激发极化</a:t>
            </a:r>
            <a:endParaRPr sz="2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5415" algn="just">
              <a:lnSpc>
                <a:spcPct val="100000"/>
              </a:lnSpc>
              <a:spcBef>
                <a:spcPts val="1440"/>
              </a:spcBef>
            </a:pP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岩石激发极化现象是指当向地下施加电流时，</a:t>
            </a:r>
            <a:r>
              <a:rPr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岩石、矿石和地下水等介质</a:t>
            </a: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会在电流场作用下产生‌二次场‌。这种二次场并非由介电极化或感应现象引起，而是由介质的复杂电化学过程产生的。断电后，二次场会逐渐衰减，这种现象称为‌激发极化效应‌（激电效应）</a:t>
            </a:r>
            <a:r>
              <a:rPr 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111625" y="398780"/>
            <a:ext cx="42468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一、时域电磁技术概述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1118235" y="2776220"/>
            <a:ext cx="8948420" cy="1305560"/>
            <a:chOff x="1392" y="4358"/>
            <a:chExt cx="14092" cy="2056"/>
          </a:xfrm>
        </p:grpSpPr>
        <p:grpSp>
          <p:nvGrpSpPr>
            <p:cNvPr id="37" name="组合 36"/>
            <p:cNvGrpSpPr/>
            <p:nvPr/>
          </p:nvGrpSpPr>
          <p:grpSpPr>
            <a:xfrm>
              <a:off x="1392" y="4442"/>
              <a:ext cx="14092" cy="1973"/>
              <a:chOff x="1392" y="4260"/>
              <a:chExt cx="14092" cy="1973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392" y="4260"/>
                <a:ext cx="14092" cy="1973"/>
                <a:chOff x="1393" y="4245"/>
                <a:chExt cx="14092" cy="1973"/>
              </a:xfrm>
            </p:grpSpPr>
            <p:sp>
              <p:nvSpPr>
                <p:cNvPr id="72" name="圆角淘宝网Chenying0907出品 81"/>
                <p:cNvSpPr/>
                <p:nvPr/>
              </p:nvSpPr>
              <p:spPr>
                <a:xfrm>
                  <a:off x="1393" y="4245"/>
                  <a:ext cx="14092" cy="1652"/>
                </a:xfrm>
                <a:prstGeom prst="roundRect">
                  <a:avLst>
                    <a:gd name="adj" fmla="val 7822"/>
                  </a:avLst>
                </a:prstGeom>
                <a:gradFill flip="none" rotWithShape="1">
                  <a:gsLst>
                    <a:gs pos="0">
                      <a:srgbClr val="C9CBC8"/>
                    </a:gs>
                    <a:gs pos="100000">
                      <a:srgbClr val="FCFCFC"/>
                    </a:gs>
                  </a:gsLst>
                  <a:lin ang="8100000" scaled="1"/>
                  <a:tileRect/>
                </a:gradFill>
                <a:ln>
                  <a:gradFill flip="none" rotWithShape="1">
                    <a:gsLst>
                      <a:gs pos="0">
                        <a:srgbClr val="FCFDFD"/>
                      </a:gs>
                      <a:gs pos="100000">
                        <a:srgbClr val="CFD4D0"/>
                      </a:gs>
                    </a:gsLst>
                    <a:lin ang="8100000" scaled="1"/>
                    <a:tileRect/>
                  </a:gradFill>
                </a:ln>
                <a:effectLst>
                  <a:outerShdw blurRad="342900" dist="152400" dir="8100000" algn="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655" y="4766"/>
                  <a:ext cx="4462" cy="145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marL="285750" indent="-285750">
                    <a:buClr>
                      <a:srgbClr val="C00000"/>
                    </a:buClr>
                    <a:buSzPct val="70000"/>
                    <a:buFont typeface="Wingdings" panose="05000000000000000000" charset="0"/>
                    <a:buChar char="u"/>
                  </a:pPr>
                  <a:r>
                    <a: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地层水的矿化度</a:t>
                  </a:r>
                </a:p>
                <a:p>
                  <a:pPr marL="285750" indent="-285750">
                    <a:buClr>
                      <a:srgbClr val="C00000"/>
                    </a:buClr>
                    <a:buSzPct val="70000"/>
                    <a:buFont typeface="Wingdings" panose="05000000000000000000" charset="0"/>
                    <a:buChar char="u"/>
                  </a:pPr>
                  <a:r>
                    <a: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地层水的阳离子交换率‌</a:t>
                  </a:r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285750" indent="-285750">
                    <a:buClr>
                      <a:srgbClr val="C00000"/>
                    </a:buClr>
                    <a:buSzPct val="70000"/>
                    <a:buFont typeface="Wingdings" panose="05000000000000000000" charset="0"/>
                    <a:buChar char="u"/>
                  </a:pPr>
                  <a:endParaRPr lang="zh-CN" altLang="en-US"/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13554" y="4928"/>
                  <a:ext cx="48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r>
                    <a: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‌</a:t>
                  </a:r>
                  <a:endParaRPr lang="zh-CN" altLang="en-US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12042" y="4746"/>
                  <a:ext cx="181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lstStyle/>
                <a:p>
                  <a:pPr marL="285750" indent="-285750">
                    <a:buClr>
                      <a:srgbClr val="C00000"/>
                    </a:buClr>
                    <a:buSzPct val="70000"/>
                    <a:buFont typeface="Wingdings" panose="05000000000000000000" charset="0"/>
                    <a:buChar char="u"/>
                  </a:pPr>
                  <a:r>
                    <a:rPr lang="zh-CN" altLang="en-US"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孔隙度‌</a:t>
                  </a:r>
                  <a:endParaRPr lang="zh-CN" altLang="en-US"/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1392" y="4318"/>
                <a:ext cx="9293" cy="14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Clr>
                    <a:srgbClr val="C00000"/>
                  </a:buClr>
                  <a:buSzPct val="70000"/>
                  <a:buFont typeface="Wingdings" panose="05000000000000000000" charset="0"/>
                  <a:buChar char="u"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buClr>
                    <a:srgbClr val="C00000"/>
                  </a:buClr>
                  <a:buSzPct val="70000"/>
                  <a:buFont typeface="Wingdings" panose="05000000000000000000" charset="0"/>
                  <a:buChar char="u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围岩电阻率</a:t>
                </a:r>
              </a:p>
              <a:p>
                <a:pPr marL="285750" indent="-285750">
                  <a:buClr>
                    <a:srgbClr val="C00000"/>
                  </a:buClr>
                  <a:buSzPct val="70000"/>
                  <a:buFont typeface="Wingdings" panose="05000000000000000000" charset="0"/>
                  <a:buChar char="u"/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矿物成分及矿物颗粒大小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392" y="4358"/>
              <a:ext cx="4064" cy="580"/>
              <a:chOff x="1392" y="2333"/>
              <a:chExt cx="4064" cy="580"/>
            </a:xfrm>
          </p:grpSpPr>
          <p:sp>
            <p:nvSpPr>
              <p:cNvPr id="68" name="Rounded Rectangle 8"/>
              <p:cNvSpPr/>
              <p:nvPr/>
            </p:nvSpPr>
            <p:spPr>
              <a:xfrm>
                <a:off x="1392" y="2345"/>
                <a:ext cx="4065" cy="55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0" name="淘宝网Chenying0907出品 35"/>
              <p:cNvSpPr/>
              <p:nvPr/>
            </p:nvSpPr>
            <p:spPr>
              <a:xfrm>
                <a:off x="1399" y="2379"/>
                <a:ext cx="484" cy="445"/>
              </a:xfrm>
              <a:prstGeom prst="ellipse">
                <a:avLst/>
              </a:prstGeom>
              <a:gradFill flip="none" rotWithShape="1">
                <a:gsLst>
                  <a:gs pos="0">
                    <a:srgbClr val="C9CBC8"/>
                  </a:gs>
                  <a:gs pos="100000">
                    <a:srgbClr val="FCFCFC"/>
                  </a:gs>
                </a:gsLst>
                <a:lin ang="8100000" scaled="1"/>
                <a:tileRect/>
              </a:gradFill>
              <a:ln w="12700">
                <a:gradFill flip="none" rotWithShape="1">
                  <a:gsLst>
                    <a:gs pos="0">
                      <a:srgbClr val="FCFDFD"/>
                    </a:gs>
                    <a:gs pos="100000">
                      <a:srgbClr val="CFD4D0"/>
                    </a:gs>
                  </a:gsLst>
                  <a:lin ang="8100000" scaled="1"/>
                  <a:tileRect/>
                </a:gradFill>
              </a:ln>
              <a:effectLst>
                <a:outerShdw blurRad="342900" dist="1524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1" name="燕尾形 70"/>
              <p:cNvSpPr/>
              <p:nvPr/>
            </p:nvSpPr>
            <p:spPr>
              <a:xfrm>
                <a:off x="1578" y="2515"/>
                <a:ext cx="162" cy="194"/>
              </a:xfrm>
              <a:prstGeom prst="chevron">
                <a:avLst>
                  <a:gd name="adj" fmla="val 67365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883" y="2333"/>
                <a:ext cx="35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岩石激发极化的原因</a:t>
                </a:r>
                <a:endParaRPr lang="zh-CN" altLang="en-US"/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100455" y="4128135"/>
            <a:ext cx="10283190" cy="1925320"/>
            <a:chOff x="1761" y="6361"/>
            <a:chExt cx="16194" cy="3032"/>
          </a:xfrm>
        </p:grpSpPr>
        <p:sp>
          <p:nvSpPr>
            <p:cNvPr id="14" name="object 14"/>
            <p:cNvSpPr/>
            <p:nvPr/>
          </p:nvSpPr>
          <p:spPr>
            <a:xfrm>
              <a:off x="1761" y="6369"/>
              <a:ext cx="5295" cy="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/>
            <p:cNvSpPr/>
            <p:nvPr/>
          </p:nvSpPr>
          <p:spPr>
            <a:xfrm>
              <a:off x="7888" y="6361"/>
              <a:ext cx="4299" cy="30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3"/>
            <p:cNvSpPr/>
            <p:nvPr/>
          </p:nvSpPr>
          <p:spPr>
            <a:xfrm>
              <a:off x="13019" y="6418"/>
              <a:ext cx="4936" cy="29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054" y="6429"/>
              <a:ext cx="734" cy="5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R1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100" y="7483"/>
              <a:ext cx="734" cy="5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R2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146" y="8677"/>
              <a:ext cx="734" cy="5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R3</a:t>
              </a: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4550410" y="617855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岩石结构单元示意图与等效电路图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BCBB9F-C272-6F9A-FF71-89582A9261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47750" y="1084263"/>
            <a:ext cx="101633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778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分析不同测井模式局限性，结合油区储层特征及解释评价效果，优化测井系列采集模式</a:t>
            </a:r>
            <a:endParaRPr lang="en-US" altLang="zh-CN" sz="2000" b="1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7">
            <a:extLst>
              <a:ext uri="{FF2B5EF4-FFF2-40B4-BE49-F238E27FC236}">
                <a16:creationId xmlns:a16="http://schemas.microsoft.com/office/drawing/2014/main" id="{650C5550-DE82-1ADF-840F-60155122834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47750" y="1530350"/>
            <a:ext cx="42242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优选适合最优化采集模式的测井系列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A639C1AA-C2C3-236D-E0FD-550C73C8645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1354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400" b="1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（二）结合大港油田储层特征，建立了测井采集项目最优化方案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A44512E-751B-683D-298C-29E658C11544}"/>
              </a:ext>
            </a:extLst>
          </p:cNvPr>
          <p:cNvGraphicFramePr>
            <a:graphicFrameLocks noGrp="1"/>
          </p:cNvGraphicFramePr>
          <p:nvPr/>
        </p:nvGraphicFramePr>
        <p:xfrm>
          <a:off x="945198" y="1945659"/>
          <a:ext cx="10519309" cy="4437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5717">
                  <a:extLst>
                    <a:ext uri="{9D8B030D-6E8A-4147-A177-3AD203B41FA5}">
                      <a16:colId xmlns:a16="http://schemas.microsoft.com/office/drawing/2014/main" val="3952278303"/>
                    </a:ext>
                  </a:extLst>
                </a:gridCol>
                <a:gridCol w="2445472">
                  <a:extLst>
                    <a:ext uri="{9D8B030D-6E8A-4147-A177-3AD203B41FA5}">
                      <a16:colId xmlns:a16="http://schemas.microsoft.com/office/drawing/2014/main" val="3675897610"/>
                    </a:ext>
                  </a:extLst>
                </a:gridCol>
                <a:gridCol w="2874060">
                  <a:extLst>
                    <a:ext uri="{9D8B030D-6E8A-4147-A177-3AD203B41FA5}">
                      <a16:colId xmlns:a16="http://schemas.microsoft.com/office/drawing/2014/main" val="3977007580"/>
                    </a:ext>
                  </a:extLst>
                </a:gridCol>
                <a:gridCol w="2874060">
                  <a:extLst>
                    <a:ext uri="{9D8B030D-6E8A-4147-A177-3AD203B41FA5}">
                      <a16:colId xmlns:a16="http://schemas.microsoft.com/office/drawing/2014/main" val="3743081695"/>
                    </a:ext>
                  </a:extLst>
                </a:gridCol>
              </a:tblGrid>
              <a:tr h="7396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核心指标</a:t>
                      </a:r>
                      <a:endParaRPr lang="zh-CN" altLang="en-US" sz="16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8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RAS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28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RDT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28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PSSL\</a:t>
                      </a:r>
                      <a:r>
                        <a:rPr lang="en-US" sz="28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EPL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38393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中子管产额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1.5-2×10</a:t>
                      </a:r>
                      <a:r>
                        <a:rPr lang="en-US" altLang="zh-CN" sz="1600" b="1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7-8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2.0×10</a:t>
                      </a:r>
                      <a:r>
                        <a:rPr lang="en-US" altLang="zh-CN" sz="1600" b="1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2.0×10</a:t>
                      </a:r>
                      <a:r>
                        <a:rPr lang="en-US" altLang="zh-CN" sz="1600" b="1" u="none" strike="noStrike" baseline="30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96970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探测器晶体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2LaCl</a:t>
                      </a:r>
                      <a:r>
                        <a:rPr lang="en-US" sz="1600" b="1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、NaI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晶体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LaBr</a:t>
                      </a:r>
                      <a:r>
                        <a:rPr lang="en-US" altLang="zh-CN" sz="1600" b="1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altLang="zh-CN" sz="1600" b="1" u="none" strike="noStrike" baseline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/BGO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NaI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r>
                        <a:rPr 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220224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解谱方式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能窗法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能窗法</a:t>
                      </a: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逐道解谱法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能窗法</a:t>
                      </a: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逐道解谱法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940288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饱和度计算方法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常规公式法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数据融合算法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数据融合算法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72238"/>
                  </a:ext>
                </a:extLst>
              </a:tr>
              <a:tr h="7396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测井方式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双模式两趟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双模式一趟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双模式一趟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74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679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1B08F-EBBF-F461-3628-00E15E6AE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D50A79-8553-A685-E6A3-280CB768D9C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311354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400" b="1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（三）基于测井采集最优化方案，建立了套后饱和度测井综合评价技术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0E1915-1FCF-1EF6-CBC8-2D85EE5A95F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4088" y="1127125"/>
            <a:ext cx="50145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778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建立了动静态融合的饱和度定量评价方法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>
            <a:extLst>
              <a:ext uri="{FF2B5EF4-FFF2-40B4-BE49-F238E27FC236}">
                <a16:creationId xmlns:a16="http://schemas.microsoft.com/office/drawing/2014/main" id="{3D421298-3B4A-C044-8579-EE6352E1A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285" y="1747952"/>
            <a:ext cx="11329852" cy="47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indent="457200"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根据各油田区块相关参数与饱和度关系特征，分区域建立双模式饱和度定量评价方法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0E59B37-A6AC-9171-D703-EAFF908B158F}"/>
              </a:ext>
            </a:extLst>
          </p:cNvPr>
          <p:cNvGraphicFramePr/>
          <p:nvPr/>
        </p:nvGraphicFramePr>
        <p:xfrm>
          <a:off x="809897" y="2932588"/>
          <a:ext cx="10572205" cy="340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3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1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59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区域</a:t>
                      </a:r>
                    </a:p>
                  </a:txBody>
                  <a:tcPr marL="91443" marR="91443" marT="45717" marB="45717"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套后饱和度计算公式</a:t>
                      </a:r>
                    </a:p>
                  </a:txBody>
                  <a:tcPr marL="91443" marR="91443" marT="45717" marB="45717"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精度R</a:t>
                      </a:r>
                      <a:r>
                        <a:rPr lang="en-US" altLang="zh-CN" sz="1400" b="1" baseline="30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1443" marR="91443" marT="45717" marB="45717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3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板桥北大港</a:t>
                      </a:r>
                    </a:p>
                  </a:txBody>
                  <a:tcPr marL="91443" marR="91443" marT="45717" marB="45717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</a:t>
                      </a:r>
                      <a:r>
                        <a:rPr lang="en-US" altLang="zh-CN" sz="120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W</a:t>
                      </a: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=-43.36+46.3*CO-5.5*SIGMA-31.14*SICA+0.958*POR</a:t>
                      </a:r>
                    </a:p>
                  </a:txBody>
                  <a:tcPr marL="91443" marR="91443" marT="45717" marB="45717"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0.82</a:t>
                      </a:r>
                    </a:p>
                  </a:txBody>
                  <a:tcPr marL="91443" marR="91443" marT="45717" marB="45717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港西地区</a:t>
                      </a:r>
                    </a:p>
                  </a:txBody>
                  <a:tcPr marL="91443" marR="91443" marT="45717" marB="45717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</a:t>
                      </a:r>
                      <a:r>
                        <a:rPr lang="en-US" altLang="zh-CN" sz="120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W</a:t>
                      </a: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=-16.7+27.9*CO-7.3*SIGMA-22.78*SICA+0.83*POR</a:t>
                      </a:r>
                      <a:endParaRPr lang="en-US" altLang="zh-CN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17" marB="45717"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0.81</a:t>
                      </a:r>
                    </a:p>
                  </a:txBody>
                  <a:tcPr marL="91443" marR="91443" marT="45717" marB="45717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96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南部油田</a:t>
                      </a:r>
                    </a:p>
                  </a:txBody>
                  <a:tcPr marL="91443" marR="91443" marT="45717" marB="45717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</a:t>
                      </a:r>
                      <a:r>
                        <a:rPr lang="en-US" altLang="zh-CN" sz="1200" baseline="-250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W</a:t>
                      </a: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=-29.2+42.3*CO-2.66*SIGMA+35.1*SICA+0.22*POR</a:t>
                      </a:r>
                      <a:endParaRPr lang="en-US" altLang="zh-CN" sz="12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3" marR="91443" marT="45717" marB="45717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0.88</a:t>
                      </a:r>
                    </a:p>
                  </a:txBody>
                  <a:tcPr marL="91443" marR="91443" marT="45717" marB="45717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文本框 3">
            <a:extLst>
              <a:ext uri="{FF2B5EF4-FFF2-40B4-BE49-F238E27FC236}">
                <a16:creationId xmlns:a16="http://schemas.microsoft.com/office/drawing/2014/main" id="{0187142F-C5E1-E4DA-38B5-1376D87A5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02168"/>
            <a:ext cx="28999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完善后的套后饱和度计算公式</a:t>
            </a:r>
            <a:endParaRPr lang="zh-CN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23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86000" y="1050925"/>
            <a:ext cx="1062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53530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、综合治理迫在眉睫。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随着开发不断深入，部分油藏开发矛盾突出，复杂断块油藏剩余油认识不清等诸多问题凸显，油藏产量递减大、稳油控水压力增大，适时调整和完善开发方案和措施，加强重点区块综合治理迫在眉睫。</a:t>
            </a:r>
          </a:p>
        </p:txBody>
      </p:sp>
      <p:sp>
        <p:nvSpPr>
          <p:cNvPr id="79" name="TextBox 16"/>
          <p:cNvSpPr txBox="1"/>
          <p:nvPr/>
        </p:nvSpPr>
        <p:spPr>
          <a:xfrm>
            <a:off x="695325" y="2680335"/>
            <a:ext cx="4525010" cy="30670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问题与重点技术</a:t>
            </a:r>
            <a:endParaRPr kumimoji="0" 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ea"/>
            </a:endParaRPr>
          </a:p>
        </p:txBody>
      </p:sp>
      <p:sp>
        <p:nvSpPr>
          <p:cNvPr id="80" name="Text Box 11"/>
          <p:cNvSpPr txBox="1">
            <a:spLocks noChangeArrowheads="1"/>
          </p:cNvSpPr>
          <p:nvPr/>
        </p:nvSpPr>
        <p:spPr bwMode="auto">
          <a:xfrm>
            <a:off x="856615" y="3344545"/>
            <a:ext cx="21600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>
                <a:lumMod val="85000"/>
                <a:lumOff val="15000"/>
              </a:schemeClr>
            </a:solidFill>
            <a:miter lim="800000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marL="0" marR="0" lvl="0" indent="0" algn="ctr" defTabSz="17272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66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可效益建产优质储量不足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ea"/>
            </a:endParaRPr>
          </a:p>
        </p:txBody>
      </p:sp>
      <p:sp>
        <p:nvSpPr>
          <p:cNvPr id="81" name="Text Box 11"/>
          <p:cNvSpPr txBox="1">
            <a:spLocks noChangeArrowheads="1"/>
          </p:cNvSpPr>
          <p:nvPr/>
        </p:nvSpPr>
        <p:spPr bwMode="auto">
          <a:xfrm>
            <a:off x="856615" y="4230325"/>
            <a:ext cx="2160000" cy="3594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>
                <a:lumMod val="85000"/>
                <a:lumOff val="15000"/>
              </a:schemeClr>
            </a:solidFill>
            <a:miter lim="800000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marL="0" marR="0" lvl="0" indent="0" algn="ctr" defTabSz="17272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中高渗优势渗流通道发育</a:t>
            </a:r>
          </a:p>
        </p:txBody>
      </p:sp>
      <p:sp>
        <p:nvSpPr>
          <p:cNvPr id="82" name="Text Box 11"/>
          <p:cNvSpPr txBox="1">
            <a:spLocks noChangeArrowheads="1"/>
          </p:cNvSpPr>
          <p:nvPr/>
        </p:nvSpPr>
        <p:spPr bwMode="auto">
          <a:xfrm>
            <a:off x="856615" y="4672920"/>
            <a:ext cx="2160000" cy="3594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>
                <a:lumMod val="85000"/>
                <a:lumOff val="15000"/>
              </a:schemeClr>
            </a:solidFill>
            <a:miter lim="800000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marL="0" marR="0" lvl="0" indent="0" algn="ctr" defTabSz="17272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低渗透油藏注不进、采不出</a:t>
            </a:r>
          </a:p>
        </p:txBody>
      </p:sp>
      <p:sp>
        <p:nvSpPr>
          <p:cNvPr id="83" name="Text Box 11"/>
          <p:cNvSpPr txBox="1">
            <a:spLocks noChangeArrowheads="1"/>
          </p:cNvSpPr>
          <p:nvPr/>
        </p:nvSpPr>
        <p:spPr bwMode="auto">
          <a:xfrm>
            <a:off x="856615" y="5115515"/>
            <a:ext cx="2160000" cy="3594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>
                <a:lumMod val="85000"/>
                <a:lumOff val="15000"/>
              </a:schemeClr>
            </a:solidFill>
            <a:miter lim="800000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marL="0" marR="0" lvl="0" indent="0" algn="ctr" defTabSz="17272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66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尚未形成三次采油主体技术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  <a:cs typeface="+mn-ea"/>
            </a:endParaRPr>
          </a:p>
        </p:txBody>
      </p:sp>
      <p:sp>
        <p:nvSpPr>
          <p:cNvPr id="84" name="Text Box 11"/>
          <p:cNvSpPr txBox="1">
            <a:spLocks noChangeArrowheads="1"/>
          </p:cNvSpPr>
          <p:nvPr/>
        </p:nvSpPr>
        <p:spPr bwMode="auto">
          <a:xfrm>
            <a:off x="856615" y="5558110"/>
            <a:ext cx="2160000" cy="3594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>
                <a:lumMod val="85000"/>
                <a:lumOff val="15000"/>
              </a:schemeClr>
            </a:solidFill>
            <a:miter lim="800000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marL="0" marR="0" lvl="0" indent="0" algn="ctr" defTabSz="17272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水质差，防腐结垢问题突出</a:t>
            </a:r>
          </a:p>
        </p:txBody>
      </p:sp>
      <p:sp>
        <p:nvSpPr>
          <p:cNvPr id="85" name="Text Box 11"/>
          <p:cNvSpPr txBox="1">
            <a:spLocks noChangeArrowheads="1"/>
          </p:cNvSpPr>
          <p:nvPr/>
        </p:nvSpPr>
        <p:spPr bwMode="auto">
          <a:xfrm>
            <a:off x="856615" y="6000705"/>
            <a:ext cx="2160000" cy="3594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>
                <a:lumMod val="85000"/>
                <a:lumOff val="15000"/>
              </a:schemeClr>
            </a:solidFill>
            <a:miter lim="800000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marL="0" marR="0" lvl="0" indent="0" algn="ctr" defTabSz="17272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桶油完全成本高</a:t>
            </a:r>
          </a:p>
        </p:txBody>
      </p:sp>
      <p:sp>
        <p:nvSpPr>
          <p:cNvPr id="86" name="矩形 85"/>
          <p:cNvSpPr/>
          <p:nvPr/>
        </p:nvSpPr>
        <p:spPr>
          <a:xfrm>
            <a:off x="857250" y="3016885"/>
            <a:ext cx="216154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存在问题</a:t>
            </a:r>
          </a:p>
        </p:txBody>
      </p:sp>
      <p:sp>
        <p:nvSpPr>
          <p:cNvPr id="87" name="Text Box 11"/>
          <p:cNvSpPr txBox="1">
            <a:spLocks noChangeArrowheads="1"/>
          </p:cNvSpPr>
          <p:nvPr/>
        </p:nvSpPr>
        <p:spPr bwMode="auto">
          <a:xfrm>
            <a:off x="3167380" y="3348355"/>
            <a:ext cx="1872000" cy="360000"/>
          </a:xfrm>
          <a:prstGeom prst="rect">
            <a:avLst/>
          </a:prstGeom>
          <a:solidFill>
            <a:srgbClr val="FFDDDD">
              <a:alpha val="60001"/>
            </a:srgbClr>
          </a:solidFill>
          <a:ln w="9525" algn="ctr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200" dirty="0">
                <a:solidFill>
                  <a:srgbClr val="000066"/>
                </a:solidFill>
                <a:latin typeface="方正粗圆简体" panose="02010601030101010101" charset="-122"/>
                <a:ea typeface="方正大黑简体" panose="02010601030101010101" pitchFamily="2" charset="-122"/>
              </a:rPr>
              <a:t>精细立体再评价</a:t>
            </a:r>
          </a:p>
        </p:txBody>
      </p:sp>
      <p:sp>
        <p:nvSpPr>
          <p:cNvPr id="88" name="Text Box 11"/>
          <p:cNvSpPr txBox="1">
            <a:spLocks noChangeArrowheads="1"/>
          </p:cNvSpPr>
          <p:nvPr/>
        </p:nvSpPr>
        <p:spPr bwMode="auto">
          <a:xfrm>
            <a:off x="3167380" y="3794715"/>
            <a:ext cx="1872000" cy="359410"/>
          </a:xfrm>
          <a:prstGeom prst="rect">
            <a:avLst/>
          </a:prstGeom>
          <a:solidFill>
            <a:srgbClr val="FFDDDD">
              <a:alpha val="60001"/>
            </a:srgbClr>
          </a:solidFill>
          <a:ln w="9525" algn="ctr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层系井网重构</a:t>
            </a:r>
          </a:p>
        </p:txBody>
      </p:sp>
      <p:sp>
        <p:nvSpPr>
          <p:cNvPr id="89" name="Text Box 11"/>
          <p:cNvSpPr txBox="1">
            <a:spLocks noChangeArrowheads="1"/>
          </p:cNvSpPr>
          <p:nvPr/>
        </p:nvSpPr>
        <p:spPr bwMode="auto">
          <a:xfrm>
            <a:off x="3167380" y="4240485"/>
            <a:ext cx="1872000" cy="359410"/>
          </a:xfrm>
          <a:prstGeom prst="rect">
            <a:avLst/>
          </a:prstGeom>
          <a:solidFill>
            <a:srgbClr val="FFDDDD">
              <a:alpha val="60001"/>
            </a:srgbClr>
          </a:solidFill>
          <a:ln w="9525" algn="ctr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sym typeface="微软雅黑" panose="020B0503020204020204" pitchFamily="34" charset="-122"/>
              </a:rPr>
              <a:t>中高渗均衡水驱</a:t>
            </a:r>
          </a:p>
        </p:txBody>
      </p:sp>
      <p:sp>
        <p:nvSpPr>
          <p:cNvPr id="90" name="Text Box 11"/>
          <p:cNvSpPr txBox="1">
            <a:spLocks noChangeArrowheads="1"/>
          </p:cNvSpPr>
          <p:nvPr/>
        </p:nvSpPr>
        <p:spPr bwMode="auto">
          <a:xfrm>
            <a:off x="3167380" y="4686255"/>
            <a:ext cx="1872000" cy="359410"/>
          </a:xfrm>
          <a:prstGeom prst="rect">
            <a:avLst/>
          </a:prstGeom>
          <a:solidFill>
            <a:srgbClr val="FFDDDD">
              <a:alpha val="60001"/>
            </a:srgbClr>
          </a:solidFill>
          <a:ln w="9525" algn="ctr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低渗透有效开发</a:t>
            </a:r>
          </a:p>
        </p:txBody>
      </p:sp>
      <p:sp>
        <p:nvSpPr>
          <p:cNvPr id="91" name="Text Box 11"/>
          <p:cNvSpPr txBox="1">
            <a:spLocks noChangeArrowheads="1"/>
          </p:cNvSpPr>
          <p:nvPr/>
        </p:nvSpPr>
        <p:spPr bwMode="auto">
          <a:xfrm>
            <a:off x="3167380" y="5132025"/>
            <a:ext cx="1872000" cy="359410"/>
          </a:xfrm>
          <a:prstGeom prst="rect">
            <a:avLst/>
          </a:prstGeom>
          <a:solidFill>
            <a:srgbClr val="FFDDDD">
              <a:alpha val="60001"/>
            </a:srgbClr>
          </a:solidFill>
          <a:ln w="9525" algn="ctr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1pPr>
          </a:lstStyle>
          <a:p>
            <a:pPr algn="ctr"/>
            <a:r>
              <a:rPr lang="zh-CN" altLang="en-US" dirty="0">
                <a:sym typeface="微软雅黑" panose="020B0503020204020204" pitchFamily="34" charset="-122"/>
              </a:rPr>
              <a:t>二三结合提采收率</a:t>
            </a:r>
          </a:p>
        </p:txBody>
      </p:sp>
      <p:sp>
        <p:nvSpPr>
          <p:cNvPr id="92" name="Text Box 11"/>
          <p:cNvSpPr txBox="1">
            <a:spLocks noChangeArrowheads="1"/>
          </p:cNvSpPr>
          <p:nvPr/>
        </p:nvSpPr>
        <p:spPr bwMode="auto">
          <a:xfrm>
            <a:off x="3167380" y="5577795"/>
            <a:ext cx="1872000" cy="359410"/>
          </a:xfrm>
          <a:prstGeom prst="rect">
            <a:avLst/>
          </a:prstGeom>
          <a:solidFill>
            <a:srgbClr val="FFDDDD">
              <a:alpha val="60001"/>
            </a:srgbClr>
          </a:solidFill>
          <a:ln w="9525" algn="ctr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>
            <a:defPPr>
              <a:defRPr lang="zh-CN"/>
            </a:defPPr>
            <a:lvl1pPr marL="171450" indent="-171450">
              <a:lnSpc>
                <a:spcPts val="1200"/>
              </a:lnSpc>
              <a:buFont typeface="Wingdings" panose="05000000000000000000" charset="0"/>
              <a:buChar char="l"/>
              <a:defRPr sz="120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defRPr>
            </a:lvl1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1300" dirty="0">
                <a:sym typeface="微软雅黑" panose="020B0503020204020204" pitchFamily="34" charset="-122"/>
              </a:rPr>
              <a:t>水质提升及防腐结垢治</a:t>
            </a:r>
          </a:p>
        </p:txBody>
      </p:sp>
      <p:sp>
        <p:nvSpPr>
          <p:cNvPr id="93" name="Text Box 11"/>
          <p:cNvSpPr txBox="1">
            <a:spLocks noChangeArrowheads="1"/>
          </p:cNvSpPr>
          <p:nvPr/>
        </p:nvSpPr>
        <p:spPr bwMode="auto">
          <a:xfrm>
            <a:off x="3167380" y="6023565"/>
            <a:ext cx="1872000" cy="359410"/>
          </a:xfrm>
          <a:prstGeom prst="rect">
            <a:avLst/>
          </a:prstGeom>
          <a:solidFill>
            <a:srgbClr val="FFDDDD">
              <a:alpha val="60001"/>
            </a:srgbClr>
          </a:solidFill>
          <a:ln w="9525" algn="ctr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sym typeface="微软雅黑" panose="020B0503020204020204" pitchFamily="34" charset="-122"/>
              </a:rPr>
              <a:t>完全成本控降</a:t>
            </a:r>
          </a:p>
        </p:txBody>
      </p:sp>
      <p:sp>
        <p:nvSpPr>
          <p:cNvPr id="94" name="矩形 93"/>
          <p:cNvSpPr/>
          <p:nvPr/>
        </p:nvSpPr>
        <p:spPr>
          <a:xfrm>
            <a:off x="3171190" y="3016885"/>
            <a:ext cx="18675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科研专题</a:t>
            </a:r>
          </a:p>
        </p:txBody>
      </p:sp>
      <p:sp>
        <p:nvSpPr>
          <p:cNvPr id="95" name="矩形 94"/>
          <p:cNvSpPr/>
          <p:nvPr/>
        </p:nvSpPr>
        <p:spPr>
          <a:xfrm>
            <a:off x="699135" y="3018790"/>
            <a:ext cx="4504055" cy="34378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000066"/>
              </a:solidFill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96" name="Text Box 11"/>
          <p:cNvSpPr txBox="1">
            <a:spLocks noChangeArrowheads="1"/>
          </p:cNvSpPr>
          <p:nvPr/>
        </p:nvSpPr>
        <p:spPr bwMode="auto">
          <a:xfrm>
            <a:off x="856615" y="3787730"/>
            <a:ext cx="2160000" cy="3594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>
                <a:lumMod val="85000"/>
                <a:lumOff val="15000"/>
              </a:schemeClr>
            </a:solidFill>
            <a:miter lim="800000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36195" tIns="36195" rIns="36195" bIns="36195" anchor="ctr" anchorCtr="0">
            <a:noAutofit/>
          </a:bodyPr>
          <a:lstStyle/>
          <a:p>
            <a:pPr marL="0" marR="0" lvl="0" indent="0" algn="ctr" defTabSz="1727200" rtl="0" eaLnBrk="0" fontAlgn="base" latinLnBrk="0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方正大黑简体" panose="02010601030101010101" pitchFamily="2" charset="-122"/>
                <a:ea typeface="方正大黑简体" panose="02010601030101010101" pitchFamily="2" charset="-122"/>
                <a:cs typeface="+mn-ea"/>
              </a:rPr>
              <a:t>层系井网不完善、欠账多</a:t>
            </a:r>
          </a:p>
        </p:txBody>
      </p:sp>
      <p:grpSp>
        <p:nvGrpSpPr>
          <p:cNvPr id="97" name="组合 75"/>
          <p:cNvGrpSpPr/>
          <p:nvPr/>
        </p:nvGrpSpPr>
        <p:grpSpPr>
          <a:xfrm>
            <a:off x="5483860" y="3027680"/>
            <a:ext cx="5846445" cy="3572510"/>
            <a:chOff x="5477634" y="2735739"/>
            <a:chExt cx="6387349" cy="4112695"/>
          </a:xfrm>
        </p:grpSpPr>
        <p:grpSp>
          <p:nvGrpSpPr>
            <p:cNvPr id="99" name="Google Shape;400;p22"/>
            <p:cNvGrpSpPr/>
            <p:nvPr/>
          </p:nvGrpSpPr>
          <p:grpSpPr>
            <a:xfrm>
              <a:off x="5744721" y="2779660"/>
              <a:ext cx="5643199" cy="3936356"/>
              <a:chOff x="2886075" y="1247050"/>
              <a:chExt cx="3371853" cy="3370791"/>
            </a:xfrm>
          </p:grpSpPr>
          <p:grpSp>
            <p:nvGrpSpPr>
              <p:cNvPr id="131" name="Google Shape;401;p22"/>
              <p:cNvGrpSpPr/>
              <p:nvPr/>
            </p:nvGrpSpPr>
            <p:grpSpPr>
              <a:xfrm>
                <a:off x="2886075" y="1247050"/>
                <a:ext cx="3371853" cy="3370791"/>
                <a:chOff x="2886075" y="1247050"/>
                <a:chExt cx="3371853" cy="3370791"/>
              </a:xfrm>
            </p:grpSpPr>
            <p:sp>
              <p:nvSpPr>
                <p:cNvPr id="135" name="Google Shape;402;p22"/>
                <p:cNvSpPr/>
                <p:nvPr/>
              </p:nvSpPr>
              <p:spPr>
                <a:xfrm>
                  <a:off x="3218250" y="1578700"/>
                  <a:ext cx="2707500" cy="2707500"/>
                </a:xfrm>
                <a:prstGeom prst="ellipse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200">
                    <a:buClr>
                      <a:srgbClr val="000000"/>
                    </a:buClr>
                  </a:pPr>
                  <a:endParaRPr sz="1865" kern="0">
                    <a:solidFill>
                      <a:srgbClr val="000000"/>
                    </a:solidFill>
                    <a:cs typeface="微软雅黑" panose="020B0503020204020204" pitchFamily="34" charset="-122"/>
                    <a:sym typeface="Calibri" panose="020F0502020204030204" pitchFamily="34" charset="0"/>
                  </a:endParaRPr>
                </a:p>
              </p:txBody>
            </p:sp>
            <p:grpSp>
              <p:nvGrpSpPr>
                <p:cNvPr id="136" name="Google Shape;403;p22"/>
                <p:cNvGrpSpPr/>
                <p:nvPr/>
              </p:nvGrpSpPr>
              <p:grpSpPr>
                <a:xfrm>
                  <a:off x="2886075" y="1247050"/>
                  <a:ext cx="3371853" cy="3370791"/>
                  <a:chOff x="2886075" y="1247050"/>
                  <a:chExt cx="3371853" cy="3370791"/>
                </a:xfrm>
              </p:grpSpPr>
              <p:sp>
                <p:nvSpPr>
                  <p:cNvPr id="137" name="Google Shape;405;p22"/>
                  <p:cNvSpPr/>
                  <p:nvPr/>
                </p:nvSpPr>
                <p:spPr>
                  <a:xfrm>
                    <a:off x="4542879" y="1836754"/>
                    <a:ext cx="1715049" cy="21913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16" h="10498" extrusionOk="0">
                        <a:moveTo>
                          <a:pt x="6285" y="0"/>
                        </a:moveTo>
                        <a:cubicBezTo>
                          <a:pt x="5496" y="352"/>
                          <a:pt x="4707" y="810"/>
                          <a:pt x="3945" y="1273"/>
                        </a:cubicBezTo>
                        <a:cubicBezTo>
                          <a:pt x="2582" y="3440"/>
                          <a:pt x="920" y="5196"/>
                          <a:pt x="0" y="5217"/>
                        </a:cubicBezTo>
                        <a:lnTo>
                          <a:pt x="0" y="5238"/>
                        </a:lnTo>
                        <a:lnTo>
                          <a:pt x="0" y="5259"/>
                        </a:lnTo>
                        <a:cubicBezTo>
                          <a:pt x="920" y="5281"/>
                          <a:pt x="2561" y="7037"/>
                          <a:pt x="3945" y="9183"/>
                        </a:cubicBezTo>
                        <a:cubicBezTo>
                          <a:pt x="4686" y="9667"/>
                          <a:pt x="5496" y="10124"/>
                          <a:pt x="6285" y="10498"/>
                        </a:cubicBezTo>
                        <a:cubicBezTo>
                          <a:pt x="7495" y="9073"/>
                          <a:pt x="8215" y="7253"/>
                          <a:pt x="8215" y="5238"/>
                        </a:cubicBezTo>
                        <a:cubicBezTo>
                          <a:pt x="8215" y="3245"/>
                          <a:pt x="7495" y="1404"/>
                          <a:pt x="6285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200">
                      <a:buClr>
                        <a:srgbClr val="000000"/>
                      </a:buClr>
                    </a:pPr>
                    <a:endParaRPr sz="1865" kern="0">
                      <a:solidFill>
                        <a:srgbClr val="000000"/>
                      </a:solidFill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Google Shape;404;p22"/>
                  <p:cNvSpPr/>
                  <p:nvPr/>
                </p:nvSpPr>
                <p:spPr>
                  <a:xfrm>
                    <a:off x="2886075" y="1859715"/>
                    <a:ext cx="1651382" cy="21454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11" h="10278" extrusionOk="0">
                        <a:moveTo>
                          <a:pt x="1862" y="1"/>
                        </a:moveTo>
                        <a:cubicBezTo>
                          <a:pt x="705" y="1378"/>
                          <a:pt x="1" y="3177"/>
                          <a:pt x="1" y="5128"/>
                        </a:cubicBezTo>
                        <a:cubicBezTo>
                          <a:pt x="1" y="7080"/>
                          <a:pt x="705" y="8873"/>
                          <a:pt x="1841" y="10277"/>
                        </a:cubicBezTo>
                        <a:cubicBezTo>
                          <a:pt x="2588" y="9925"/>
                          <a:pt x="3309" y="9510"/>
                          <a:pt x="3992" y="9073"/>
                        </a:cubicBezTo>
                        <a:cubicBezTo>
                          <a:pt x="5370" y="6927"/>
                          <a:pt x="7017" y="5171"/>
                          <a:pt x="7911" y="5149"/>
                        </a:cubicBezTo>
                        <a:lnTo>
                          <a:pt x="7911" y="5128"/>
                        </a:lnTo>
                        <a:lnTo>
                          <a:pt x="7911" y="5107"/>
                        </a:lnTo>
                        <a:cubicBezTo>
                          <a:pt x="7017" y="5086"/>
                          <a:pt x="5370" y="3330"/>
                          <a:pt x="3966" y="1184"/>
                        </a:cubicBezTo>
                        <a:cubicBezTo>
                          <a:pt x="3288" y="747"/>
                          <a:pt x="2567" y="327"/>
                          <a:pt x="1862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200">
                      <a:buClr>
                        <a:srgbClr val="000000"/>
                      </a:buClr>
                    </a:pPr>
                    <a:endParaRPr sz="1865" kern="0">
                      <a:solidFill>
                        <a:srgbClr val="000000"/>
                      </a:solidFill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139" name="Google Shape;406;p22"/>
                  <p:cNvSpPr/>
                  <p:nvPr/>
                </p:nvSpPr>
                <p:spPr>
                  <a:xfrm>
                    <a:off x="3466802" y="1247050"/>
                    <a:ext cx="2168652" cy="1678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9" h="8043" extrusionOk="0">
                        <a:moveTo>
                          <a:pt x="5308" y="1"/>
                        </a:moveTo>
                        <a:cubicBezTo>
                          <a:pt x="3267" y="1"/>
                          <a:pt x="1426" y="742"/>
                          <a:pt x="1" y="1973"/>
                        </a:cubicBezTo>
                        <a:cubicBezTo>
                          <a:pt x="353" y="2694"/>
                          <a:pt x="748" y="3440"/>
                          <a:pt x="1184" y="4119"/>
                        </a:cubicBezTo>
                        <a:cubicBezTo>
                          <a:pt x="3356" y="5497"/>
                          <a:pt x="5108" y="7143"/>
                          <a:pt x="5129" y="8042"/>
                        </a:cubicBezTo>
                        <a:lnTo>
                          <a:pt x="5155" y="8042"/>
                        </a:lnTo>
                        <a:cubicBezTo>
                          <a:pt x="5197" y="7143"/>
                          <a:pt x="6948" y="5476"/>
                          <a:pt x="9100" y="4098"/>
                        </a:cubicBezTo>
                        <a:cubicBezTo>
                          <a:pt x="9578" y="3351"/>
                          <a:pt x="10020" y="2562"/>
                          <a:pt x="10388" y="1794"/>
                        </a:cubicBezTo>
                        <a:cubicBezTo>
                          <a:pt x="8989" y="658"/>
                          <a:pt x="7233" y="1"/>
                          <a:pt x="5308" y="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200">
                      <a:buClr>
                        <a:srgbClr val="000000"/>
                      </a:buClr>
                    </a:pPr>
                    <a:endParaRPr sz="1865" kern="0">
                      <a:solidFill>
                        <a:srgbClr val="000000"/>
                      </a:solidFill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140" name="Google Shape;407;p22"/>
                  <p:cNvSpPr/>
                  <p:nvPr/>
                </p:nvSpPr>
                <p:spPr>
                  <a:xfrm>
                    <a:off x="3466802" y="2934541"/>
                    <a:ext cx="2168652" cy="1683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89" h="8064" extrusionOk="0">
                        <a:moveTo>
                          <a:pt x="5129" y="0"/>
                        </a:moveTo>
                        <a:cubicBezTo>
                          <a:pt x="5108" y="879"/>
                          <a:pt x="3356" y="2541"/>
                          <a:pt x="1210" y="3924"/>
                        </a:cubicBezTo>
                        <a:cubicBezTo>
                          <a:pt x="769" y="4602"/>
                          <a:pt x="353" y="5349"/>
                          <a:pt x="1" y="6070"/>
                        </a:cubicBezTo>
                        <a:cubicBezTo>
                          <a:pt x="1426" y="7322"/>
                          <a:pt x="3267" y="8063"/>
                          <a:pt x="5308" y="8063"/>
                        </a:cubicBezTo>
                        <a:cubicBezTo>
                          <a:pt x="7233" y="8063"/>
                          <a:pt x="8989" y="7385"/>
                          <a:pt x="10388" y="6270"/>
                        </a:cubicBezTo>
                        <a:cubicBezTo>
                          <a:pt x="10020" y="5481"/>
                          <a:pt x="9578" y="4671"/>
                          <a:pt x="9100" y="3924"/>
                        </a:cubicBezTo>
                        <a:cubicBezTo>
                          <a:pt x="6948" y="2541"/>
                          <a:pt x="5197" y="879"/>
                          <a:pt x="5155" y="0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200">
                      <a:buClr>
                        <a:srgbClr val="000000"/>
                      </a:buClr>
                    </a:pPr>
                    <a:endParaRPr sz="1865" kern="0">
                      <a:solidFill>
                        <a:srgbClr val="000000"/>
                      </a:solidFill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141" name="Google Shape;408;p22"/>
                  <p:cNvSpPr/>
                  <p:nvPr/>
                </p:nvSpPr>
                <p:spPr>
                  <a:xfrm>
                    <a:off x="3517318" y="4068650"/>
                    <a:ext cx="2068663" cy="4394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10" h="2105" extrusionOk="0">
                        <a:moveTo>
                          <a:pt x="90" y="0"/>
                        </a:moveTo>
                        <a:cubicBezTo>
                          <a:pt x="48" y="48"/>
                          <a:pt x="22" y="111"/>
                          <a:pt x="1" y="158"/>
                        </a:cubicBezTo>
                        <a:cubicBezTo>
                          <a:pt x="1337" y="1363"/>
                          <a:pt x="3114" y="2104"/>
                          <a:pt x="5066" y="2104"/>
                        </a:cubicBezTo>
                        <a:cubicBezTo>
                          <a:pt x="6906" y="2104"/>
                          <a:pt x="8595" y="1447"/>
                          <a:pt x="9909" y="353"/>
                        </a:cubicBezTo>
                        <a:cubicBezTo>
                          <a:pt x="9883" y="290"/>
                          <a:pt x="9862" y="242"/>
                          <a:pt x="9820" y="179"/>
                        </a:cubicBezTo>
                        <a:cubicBezTo>
                          <a:pt x="8547" y="1273"/>
                          <a:pt x="6885" y="1931"/>
                          <a:pt x="5066" y="1931"/>
                        </a:cubicBezTo>
                        <a:cubicBezTo>
                          <a:pt x="3135" y="1931"/>
                          <a:pt x="1405" y="121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200">
                      <a:buClr>
                        <a:srgbClr val="000000"/>
                      </a:buClr>
                    </a:pPr>
                    <a:endParaRPr sz="1865" kern="0">
                      <a:solidFill>
                        <a:srgbClr val="000000"/>
                      </a:solidFill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142" name="Google Shape;409;p22"/>
                  <p:cNvSpPr/>
                  <p:nvPr/>
                </p:nvSpPr>
                <p:spPr>
                  <a:xfrm>
                    <a:off x="5717484" y="1882677"/>
                    <a:ext cx="435025" cy="20949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84" h="10036" extrusionOk="0">
                        <a:moveTo>
                          <a:pt x="179" y="1"/>
                        </a:moveTo>
                        <a:cubicBezTo>
                          <a:pt x="111" y="43"/>
                          <a:pt x="69" y="64"/>
                          <a:pt x="1" y="85"/>
                        </a:cubicBezTo>
                        <a:cubicBezTo>
                          <a:pt x="1184" y="1400"/>
                          <a:pt x="1910" y="3136"/>
                          <a:pt x="1910" y="5018"/>
                        </a:cubicBezTo>
                        <a:cubicBezTo>
                          <a:pt x="1910" y="6922"/>
                          <a:pt x="1184" y="8632"/>
                          <a:pt x="27" y="9947"/>
                        </a:cubicBezTo>
                        <a:cubicBezTo>
                          <a:pt x="69" y="9973"/>
                          <a:pt x="132" y="10015"/>
                          <a:pt x="179" y="10036"/>
                        </a:cubicBezTo>
                        <a:cubicBezTo>
                          <a:pt x="1363" y="8700"/>
                          <a:pt x="2083" y="6949"/>
                          <a:pt x="2083" y="5018"/>
                        </a:cubicBezTo>
                        <a:cubicBezTo>
                          <a:pt x="2083" y="3088"/>
                          <a:pt x="1363" y="1337"/>
                          <a:pt x="17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200">
                      <a:buClr>
                        <a:srgbClr val="000000"/>
                      </a:buClr>
                    </a:pPr>
                    <a:endParaRPr sz="1865" kern="0">
                      <a:solidFill>
                        <a:srgbClr val="000000"/>
                      </a:solidFill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143" name="Google Shape;410;p22"/>
                  <p:cNvSpPr/>
                  <p:nvPr/>
                </p:nvSpPr>
                <p:spPr>
                  <a:xfrm>
                    <a:off x="3517318" y="1351423"/>
                    <a:ext cx="2068663" cy="444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10" h="2131" extrusionOk="0">
                        <a:moveTo>
                          <a:pt x="5066" y="0"/>
                        </a:moveTo>
                        <a:cubicBezTo>
                          <a:pt x="3114" y="0"/>
                          <a:pt x="1337" y="747"/>
                          <a:pt x="1" y="1952"/>
                        </a:cubicBezTo>
                        <a:cubicBezTo>
                          <a:pt x="22" y="2020"/>
                          <a:pt x="48" y="2062"/>
                          <a:pt x="90" y="2130"/>
                        </a:cubicBezTo>
                        <a:cubicBezTo>
                          <a:pt x="1405" y="921"/>
                          <a:pt x="3135" y="179"/>
                          <a:pt x="5066" y="179"/>
                        </a:cubicBezTo>
                        <a:cubicBezTo>
                          <a:pt x="6885" y="179"/>
                          <a:pt x="8547" y="837"/>
                          <a:pt x="9820" y="1931"/>
                        </a:cubicBezTo>
                        <a:cubicBezTo>
                          <a:pt x="9862" y="1889"/>
                          <a:pt x="9883" y="1820"/>
                          <a:pt x="9909" y="1778"/>
                        </a:cubicBezTo>
                        <a:cubicBezTo>
                          <a:pt x="8595" y="658"/>
                          <a:pt x="6906" y="0"/>
                          <a:pt x="50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200">
                      <a:buClr>
                        <a:srgbClr val="000000"/>
                      </a:buClr>
                    </a:pPr>
                    <a:endParaRPr sz="1865" kern="0">
                      <a:solidFill>
                        <a:srgbClr val="000000"/>
                      </a:solidFill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144" name="Google Shape;411;p22"/>
                  <p:cNvSpPr/>
                  <p:nvPr/>
                </p:nvSpPr>
                <p:spPr>
                  <a:xfrm>
                    <a:off x="2995874" y="1905848"/>
                    <a:ext cx="411854" cy="20488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3" h="9815" extrusionOk="0">
                        <a:moveTo>
                          <a:pt x="1799" y="0"/>
                        </a:moveTo>
                        <a:cubicBezTo>
                          <a:pt x="679" y="1336"/>
                          <a:pt x="0" y="3046"/>
                          <a:pt x="0" y="4907"/>
                        </a:cubicBezTo>
                        <a:cubicBezTo>
                          <a:pt x="0" y="6769"/>
                          <a:pt x="679" y="8479"/>
                          <a:pt x="1799" y="9814"/>
                        </a:cubicBezTo>
                        <a:cubicBezTo>
                          <a:pt x="1862" y="9772"/>
                          <a:pt x="1910" y="9751"/>
                          <a:pt x="1973" y="9730"/>
                        </a:cubicBezTo>
                        <a:cubicBezTo>
                          <a:pt x="858" y="8437"/>
                          <a:pt x="179" y="6748"/>
                          <a:pt x="179" y="4907"/>
                        </a:cubicBezTo>
                        <a:cubicBezTo>
                          <a:pt x="179" y="3067"/>
                          <a:pt x="858" y="1378"/>
                          <a:pt x="1973" y="85"/>
                        </a:cubicBezTo>
                        <a:cubicBezTo>
                          <a:pt x="1910" y="64"/>
                          <a:pt x="1862" y="42"/>
                          <a:pt x="17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200">
                      <a:buClr>
                        <a:srgbClr val="000000"/>
                      </a:buClr>
                    </a:pPr>
                    <a:endParaRPr sz="1865" kern="0">
                      <a:solidFill>
                        <a:srgbClr val="000000"/>
                      </a:solidFill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</p:txBody>
              </p:sp>
              <p:sp>
                <p:nvSpPr>
                  <p:cNvPr id="145" name="Google Shape;445;p22"/>
                  <p:cNvSpPr/>
                  <p:nvPr/>
                </p:nvSpPr>
                <p:spPr>
                  <a:xfrm>
                    <a:off x="4028150" y="2670738"/>
                    <a:ext cx="1104480" cy="7534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1" h="6376" extrusionOk="0">
                        <a:moveTo>
                          <a:pt x="3204" y="1"/>
                        </a:moveTo>
                        <a:cubicBezTo>
                          <a:pt x="1426" y="1"/>
                          <a:pt x="1" y="1426"/>
                          <a:pt x="1" y="3177"/>
                        </a:cubicBezTo>
                        <a:cubicBezTo>
                          <a:pt x="1" y="4950"/>
                          <a:pt x="1426" y="6375"/>
                          <a:pt x="3204" y="6375"/>
                        </a:cubicBezTo>
                        <a:cubicBezTo>
                          <a:pt x="4955" y="6375"/>
                          <a:pt x="6380" y="4950"/>
                          <a:pt x="6380" y="3177"/>
                        </a:cubicBezTo>
                        <a:cubicBezTo>
                          <a:pt x="6380" y="1426"/>
                          <a:pt x="4955" y="1"/>
                          <a:pt x="3204" y="1"/>
                        </a:cubicBezTo>
                        <a:close/>
                      </a:path>
                    </a:pathLst>
                  </a:custGeom>
                  <a:solidFill>
                    <a:srgbClr val="00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 defTabSz="1219200">
                      <a:buClr>
                        <a:srgbClr val="000000"/>
                      </a:buClr>
                    </a:pPr>
                    <a:r>
                      <a:rPr lang="zh-CN" altLang="en-US" sz="1600" kern="0" dirty="0">
                        <a:solidFill>
                          <a:srgbClr val="002060"/>
                        </a:solidFill>
                        <a:latin typeface="方正大黑简体" panose="02010601030101010101" pitchFamily="2" charset="-122"/>
                        <a:ea typeface="方正大黑简体" panose="02010601030101010101" pitchFamily="2" charset="-122"/>
                        <a:cs typeface="微软雅黑" panose="020B0503020204020204" pitchFamily="34" charset="-122"/>
                        <a:sym typeface="Calibri" panose="020F0502020204030204" pitchFamily="34" charset="0"/>
                      </a:rPr>
                      <a:t>多专业协同</a:t>
                    </a:r>
                    <a:endParaRPr lang="en-US" altLang="zh-CN" sz="1600" kern="0" dirty="0">
                      <a:solidFill>
                        <a:srgbClr val="002060"/>
                      </a:solidFill>
                      <a:latin typeface="方正大黑简体" panose="02010601030101010101" pitchFamily="2" charset="-122"/>
                      <a:ea typeface="方正大黑简体" panose="02010601030101010101" pitchFamily="2" charset="-122"/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  <a:p>
                    <a:pPr algn="ctr" defTabSz="1219200">
                      <a:buClr>
                        <a:srgbClr val="000000"/>
                      </a:buClr>
                    </a:pPr>
                    <a:r>
                      <a:rPr lang="zh-CN" altLang="en-US" sz="1600" kern="0" dirty="0">
                        <a:solidFill>
                          <a:srgbClr val="002060"/>
                        </a:solidFill>
                        <a:latin typeface="方正大黑简体" panose="02010601030101010101" pitchFamily="2" charset="-122"/>
                        <a:ea typeface="方正大黑简体" panose="02010601030101010101" pitchFamily="2" charset="-122"/>
                        <a:cs typeface="微软雅黑" panose="020B0503020204020204" pitchFamily="34" charset="-122"/>
                        <a:sym typeface="Calibri" panose="020F0502020204030204" pitchFamily="34" charset="0"/>
                      </a:rPr>
                      <a:t>一体化攻关</a:t>
                    </a:r>
                    <a:endParaRPr sz="1600" kern="0" dirty="0">
                      <a:solidFill>
                        <a:srgbClr val="002060"/>
                      </a:solidFill>
                      <a:latin typeface="方正大黑简体" panose="02010601030101010101" pitchFamily="2" charset="-122"/>
                      <a:ea typeface="方正大黑简体" panose="02010601030101010101" pitchFamily="2" charset="-122"/>
                      <a:cs typeface="微软雅黑" panose="020B0503020204020204" pitchFamily="34" charset="-122"/>
                      <a:sym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32" name="Google Shape;446;p22"/>
              <p:cNvSpPr/>
              <p:nvPr/>
            </p:nvSpPr>
            <p:spPr>
              <a:xfrm rot="2884959">
                <a:off x="3655667" y="2078704"/>
                <a:ext cx="402360" cy="189072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33" name="Google Shape;447;p22"/>
              <p:cNvSpPr/>
              <p:nvPr/>
            </p:nvSpPr>
            <p:spPr>
              <a:xfrm rot="8100000">
                <a:off x="5172552" y="2061606"/>
                <a:ext cx="402202" cy="18922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34" name="Google Shape;448;p22"/>
              <p:cNvSpPr/>
              <p:nvPr/>
            </p:nvSpPr>
            <p:spPr>
              <a:xfrm rot="13684959">
                <a:off x="5147717" y="3653132"/>
                <a:ext cx="402360" cy="189072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8826584" y="3051846"/>
              <a:ext cx="2315387" cy="813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层系井网重构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渗流场表征评价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渗流场精准调控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低渗透油藏有效驱替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sp>
          <p:nvSpPr>
            <p:cNvPr id="101" name="圆角矩形 100"/>
            <p:cNvSpPr/>
            <p:nvPr/>
          </p:nvSpPr>
          <p:spPr bwMode="auto">
            <a:xfrm>
              <a:off x="5496249" y="5243322"/>
              <a:ext cx="1698697" cy="1393186"/>
            </a:xfrm>
            <a:prstGeom prst="round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 bwMode="auto">
            <a:xfrm>
              <a:off x="8917137" y="3045537"/>
              <a:ext cx="1250172" cy="1128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 bwMode="auto">
            <a:xfrm>
              <a:off x="8917137" y="3034790"/>
              <a:ext cx="0" cy="79172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 bwMode="auto">
            <a:xfrm>
              <a:off x="9040462" y="6406799"/>
              <a:ext cx="130567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 bwMode="auto">
            <a:xfrm flipH="1">
              <a:off x="7246672" y="6413107"/>
              <a:ext cx="13196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 bwMode="auto">
            <a:xfrm flipH="1">
              <a:off x="7219968" y="3049794"/>
              <a:ext cx="1189671" cy="14062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 bwMode="auto">
            <a:xfrm flipH="1">
              <a:off x="8409639" y="3065963"/>
              <a:ext cx="3951" cy="71479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 bwMode="auto">
            <a:xfrm>
              <a:off x="8566318" y="5473030"/>
              <a:ext cx="0" cy="93376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圆角矩形 108"/>
            <p:cNvSpPr/>
            <p:nvPr/>
          </p:nvSpPr>
          <p:spPr bwMode="auto">
            <a:xfrm>
              <a:off x="5477634" y="3185509"/>
              <a:ext cx="1720203" cy="1235222"/>
            </a:xfrm>
            <a:prstGeom prst="round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endParaRPr lang="en-US" altLang="zh-CN" sz="105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sp>
          <p:nvSpPr>
            <p:cNvPr id="110" name="矩形 173"/>
            <p:cNvSpPr>
              <a:spLocks noChangeArrowheads="1"/>
            </p:cNvSpPr>
            <p:nvPr/>
          </p:nvSpPr>
          <p:spPr bwMode="auto">
            <a:xfrm>
              <a:off x="7246903" y="2735739"/>
              <a:ext cx="1319068" cy="353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0000FF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地质</a:t>
              </a:r>
            </a:p>
          </p:txBody>
        </p:sp>
        <p:sp>
          <p:nvSpPr>
            <p:cNvPr id="111" name="矩形 173"/>
            <p:cNvSpPr>
              <a:spLocks noChangeArrowheads="1"/>
            </p:cNvSpPr>
            <p:nvPr/>
          </p:nvSpPr>
          <p:spPr bwMode="auto">
            <a:xfrm>
              <a:off x="7419334" y="6495353"/>
              <a:ext cx="1152004" cy="353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0000FF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工程</a:t>
              </a:r>
            </a:p>
          </p:txBody>
        </p:sp>
        <p:cxnSp>
          <p:nvCxnSpPr>
            <p:cNvPr id="112" name="直接连接符 111"/>
            <p:cNvCxnSpPr/>
            <p:nvPr/>
          </p:nvCxnSpPr>
          <p:spPr bwMode="auto">
            <a:xfrm>
              <a:off x="9040462" y="5442547"/>
              <a:ext cx="0" cy="907333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142"/>
            <p:cNvSpPr>
              <a:spLocks noChangeArrowheads="1"/>
            </p:cNvSpPr>
            <p:nvPr/>
          </p:nvSpPr>
          <p:spPr bwMode="auto">
            <a:xfrm>
              <a:off x="9165791" y="6469036"/>
              <a:ext cx="1179513" cy="353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0000FF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经济</a:t>
              </a:r>
            </a:p>
          </p:txBody>
        </p:sp>
        <p:sp>
          <p:nvSpPr>
            <p:cNvPr id="114" name="矩形 146"/>
            <p:cNvSpPr>
              <a:spLocks noChangeArrowheads="1"/>
            </p:cNvSpPr>
            <p:nvPr/>
          </p:nvSpPr>
          <p:spPr bwMode="auto">
            <a:xfrm>
              <a:off x="8916879" y="2747495"/>
              <a:ext cx="1253551" cy="353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 dirty="0">
                  <a:solidFill>
                    <a:srgbClr val="0000FF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油藏</a:t>
              </a:r>
            </a:p>
          </p:txBody>
        </p:sp>
        <p:sp>
          <p:nvSpPr>
            <p:cNvPr id="115" name="下箭头 114"/>
            <p:cNvSpPr/>
            <p:nvPr/>
          </p:nvSpPr>
          <p:spPr bwMode="auto">
            <a:xfrm>
              <a:off x="7083050" y="5902725"/>
              <a:ext cx="94802" cy="92560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6" name="下箭头 115"/>
            <p:cNvSpPr/>
            <p:nvPr/>
          </p:nvSpPr>
          <p:spPr bwMode="auto">
            <a:xfrm rot="16200000">
              <a:off x="8751071" y="5806261"/>
              <a:ext cx="121406" cy="273195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7" name="圆角矩形 116"/>
            <p:cNvSpPr/>
            <p:nvPr/>
          </p:nvSpPr>
          <p:spPr bwMode="auto">
            <a:xfrm>
              <a:off x="10322564" y="5312831"/>
              <a:ext cx="1526684" cy="1323677"/>
            </a:xfrm>
            <a:prstGeom prst="round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矩形 95"/>
            <p:cNvSpPr>
              <a:spLocks noChangeArrowheads="1"/>
            </p:cNvSpPr>
            <p:nvPr/>
          </p:nvSpPr>
          <p:spPr bwMode="auto">
            <a:xfrm>
              <a:off x="10543469" y="5379554"/>
              <a:ext cx="1165553" cy="176906"/>
            </a:xfrm>
            <a:prstGeom prst="rect">
              <a:avLst/>
            </a:prstGeom>
            <a:solidFill>
              <a:srgbClr val="FFFFFF">
                <a:alpha val="79999"/>
              </a:srgb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kumimoji="1" lang="zh-CN" altLang="en-US" sz="1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全生命周期数据库</a:t>
              </a:r>
            </a:p>
          </p:txBody>
        </p:sp>
        <p:sp>
          <p:nvSpPr>
            <p:cNvPr id="120" name="矩形 95"/>
            <p:cNvSpPr>
              <a:spLocks noChangeArrowheads="1"/>
            </p:cNvSpPr>
            <p:nvPr/>
          </p:nvSpPr>
          <p:spPr bwMode="auto">
            <a:xfrm>
              <a:off x="5888248" y="5268771"/>
              <a:ext cx="912476" cy="176906"/>
            </a:xfrm>
            <a:prstGeom prst="rect">
              <a:avLst/>
            </a:prstGeom>
            <a:solidFill>
              <a:srgbClr val="FFFFFF">
                <a:alpha val="79999"/>
              </a:srgb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 sz="1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水井分层注水</a:t>
              </a:r>
            </a:p>
          </p:txBody>
        </p:sp>
        <p:pic>
          <p:nvPicPr>
            <p:cNvPr id="121" name="图片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75" t="15923" r="12170" b="9161"/>
            <a:stretch>
              <a:fillRect/>
            </a:stretch>
          </p:blipFill>
          <p:spPr bwMode="auto">
            <a:xfrm>
              <a:off x="5478305" y="3191222"/>
              <a:ext cx="1699487" cy="1229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矩形 121"/>
            <p:cNvSpPr/>
            <p:nvPr/>
          </p:nvSpPr>
          <p:spPr>
            <a:xfrm>
              <a:off x="7146224" y="3034790"/>
              <a:ext cx="2315387" cy="813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地震资料精细处理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高精度油描</a:t>
              </a:r>
              <a:r>
                <a:rPr lang="en-US" altLang="zh-CN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V2.0</a:t>
              </a: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测井分类评价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剩余油潜力评价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sp>
          <p:nvSpPr>
            <p:cNvPr id="123" name="下箭头 122"/>
            <p:cNvSpPr/>
            <p:nvPr/>
          </p:nvSpPr>
          <p:spPr bwMode="auto">
            <a:xfrm rot="16200000">
              <a:off x="8643590" y="3271434"/>
              <a:ext cx="158971" cy="303896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4" name="矩形 95"/>
            <p:cNvSpPr>
              <a:spLocks noChangeArrowheads="1"/>
            </p:cNvSpPr>
            <p:nvPr/>
          </p:nvSpPr>
          <p:spPr bwMode="auto">
            <a:xfrm>
              <a:off x="5879017" y="3213126"/>
              <a:ext cx="834551" cy="176906"/>
            </a:xfrm>
            <a:prstGeom prst="rect">
              <a:avLst/>
            </a:prstGeom>
            <a:solidFill>
              <a:srgbClr val="FFFFFF">
                <a:alpha val="79999"/>
              </a:srgb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 sz="1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亿吨级模型</a:t>
              </a:r>
            </a:p>
          </p:txBody>
        </p:sp>
        <p:sp>
          <p:nvSpPr>
            <p:cNvPr id="125" name="Google Shape;449;p22"/>
            <p:cNvSpPr/>
            <p:nvPr/>
          </p:nvSpPr>
          <p:spPr>
            <a:xfrm rot="18900000">
              <a:off x="7015028" y="5343150"/>
              <a:ext cx="536269" cy="25229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cs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7272399" y="5572080"/>
              <a:ext cx="1767927" cy="99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精细分注技术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压降防一体化提产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低渗储层高效改造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二三结合提采率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井筒完整性管理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sp>
          <p:nvSpPr>
            <p:cNvPr id="127" name="Google Shape;448;p22"/>
            <p:cNvSpPr/>
            <p:nvPr/>
          </p:nvSpPr>
          <p:spPr>
            <a:xfrm rot="13684959">
              <a:off x="9561290" y="5426510"/>
              <a:ext cx="536480" cy="252096"/>
            </a:xfrm>
            <a:prstGeom prst="triangle">
              <a:avLst>
                <a:gd name="adj" fmla="val 50000"/>
              </a:avLst>
            </a:prstGeom>
            <a:solidFill>
              <a:srgbClr val="EBDD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8966653" y="5537486"/>
              <a:ext cx="2315387" cy="990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资产分类评估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全生命周期管理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经济评价方法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低成本运营管理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zh-CN" altLang="en-US" sz="1000" dirty="0">
                  <a:solidFill>
                    <a:srgbClr val="002060"/>
                  </a:solidFill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数智经营决策模型</a:t>
              </a:r>
              <a:endParaRPr lang="en-US" altLang="zh-CN" sz="100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pic>
          <p:nvPicPr>
            <p:cNvPr id="129" name="图片 2" descr="下套叠加面积（2022.08）"/>
            <p:cNvPicPr preferRelativeResize="0"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1523" y="3188298"/>
              <a:ext cx="1483460" cy="1245550"/>
            </a:xfrm>
            <a:prstGeom prst="rect">
              <a:avLst/>
            </a:prstGeom>
            <a:blipFill rotWithShape="1">
              <a:blip r:embed="rId7" cstate="print"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" name="圆角矩形 129"/>
            <p:cNvSpPr/>
            <p:nvPr/>
          </p:nvSpPr>
          <p:spPr bwMode="auto">
            <a:xfrm>
              <a:off x="10402321" y="3188298"/>
              <a:ext cx="1447214" cy="1235417"/>
            </a:xfrm>
            <a:prstGeom prst="round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endParaRPr lang="en-US" altLang="zh-CN" sz="1050" dirty="0">
                <a:solidFill>
                  <a:srgbClr val="002060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endParaRPr>
            </a:p>
          </p:txBody>
        </p:sp>
        <p:sp>
          <p:nvSpPr>
            <p:cNvPr id="119" name="矩形 95"/>
            <p:cNvSpPr>
              <a:spLocks noChangeArrowheads="1"/>
            </p:cNvSpPr>
            <p:nvPr/>
          </p:nvSpPr>
          <p:spPr bwMode="auto">
            <a:xfrm>
              <a:off x="10731416" y="3214051"/>
              <a:ext cx="834551" cy="176906"/>
            </a:xfrm>
            <a:prstGeom prst="rect">
              <a:avLst/>
            </a:prstGeom>
            <a:solidFill>
              <a:srgbClr val="FFFFFF">
                <a:alpha val="79999"/>
              </a:srgb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kumimoji="1" lang="zh-CN" altLang="en-US" sz="1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大黑简体" panose="02010601030101010101" pitchFamily="2" charset="-122"/>
                  <a:ea typeface="方正大黑简体" panose="02010601030101010101" pitchFamily="2" charset="-122"/>
                </a:rPr>
                <a:t>均衡驱替井网</a:t>
              </a:r>
            </a:p>
          </p:txBody>
        </p:sp>
      </p:grpSp>
      <p:sp>
        <p:nvSpPr>
          <p:cNvPr id="98" name="TextBox 16"/>
          <p:cNvSpPr txBox="1"/>
          <p:nvPr/>
        </p:nvSpPr>
        <p:spPr>
          <a:xfrm>
            <a:off x="5380990" y="2686050"/>
            <a:ext cx="6025515" cy="30670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lvl="0" algn="ctr" eaLnBrk="1" hangingPunct="1">
              <a:defRPr/>
            </a:pPr>
            <a:r>
              <a:rPr lang="zh-CN" altLang="en-US" sz="14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地质</a:t>
            </a:r>
            <a:r>
              <a:rPr lang="en-US" altLang="zh-CN" sz="14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油藏</a:t>
            </a:r>
            <a:r>
              <a:rPr lang="en-US" altLang="zh-CN" sz="14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工程</a:t>
            </a:r>
            <a:r>
              <a:rPr lang="en-US" altLang="zh-CN" sz="14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</a:rPr>
              <a:t>经济一体化压舱石工程配套技术</a:t>
            </a:r>
            <a:endParaRPr kumimoji="0" lang="zh-CN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329350-6A31-135F-74E8-895993C9495F}"/>
              </a:ext>
            </a:extLst>
          </p:cNvPr>
          <p:cNvSpPr txBox="1"/>
          <p:nvPr/>
        </p:nvSpPr>
        <p:spPr>
          <a:xfrm>
            <a:off x="4225924" y="155575"/>
            <a:ext cx="4362263" cy="7523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一、剩余油监测需求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9EA4540-1891-DA52-8A48-510AE3D05E2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311354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400" b="1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（三）基于测井采集最优化方案，建立了套后饱和度测井综合评价技术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E56A4F-B44C-348F-0CC8-B73C61F6721C}"/>
              </a:ext>
            </a:extLst>
          </p:cNvPr>
          <p:cNvGrpSpPr/>
          <p:nvPr/>
        </p:nvGrpSpPr>
        <p:grpSpPr>
          <a:xfrm>
            <a:off x="802177" y="2100430"/>
            <a:ext cx="10587646" cy="4446216"/>
            <a:chOff x="948717" y="1765474"/>
            <a:chExt cx="10587646" cy="4446216"/>
          </a:xfrm>
        </p:grpSpPr>
        <p:sp>
          <p:nvSpPr>
            <p:cNvPr id="44034" name="文本框 36">
              <a:extLst>
                <a:ext uri="{FF2B5EF4-FFF2-40B4-BE49-F238E27FC236}">
                  <a16:creationId xmlns:a16="http://schemas.microsoft.com/office/drawing/2014/main" id="{6A231CF7-A273-CBFF-5739-2AC3F4CB8B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0225" y="5902325"/>
              <a:ext cx="14398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南部油田</a:t>
              </a:r>
            </a:p>
          </p:txBody>
        </p:sp>
        <p:sp>
          <p:nvSpPr>
            <p:cNvPr id="44035" name="文本框 42">
              <a:extLst>
                <a:ext uri="{FF2B5EF4-FFF2-40B4-BE49-F238E27FC236}">
                  <a16:creationId xmlns:a16="http://schemas.microsoft.com/office/drawing/2014/main" id="{5CDD1E09-0BC7-561D-B474-615E701D1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4050" y="5903913"/>
              <a:ext cx="14398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港西地区</a:t>
              </a:r>
            </a:p>
          </p:txBody>
        </p:sp>
        <p:sp>
          <p:nvSpPr>
            <p:cNvPr id="44036" name="文本框 43">
              <a:extLst>
                <a:ext uri="{FF2B5EF4-FFF2-40B4-BE49-F238E27FC236}">
                  <a16:creationId xmlns:a16="http://schemas.microsoft.com/office/drawing/2014/main" id="{468785C9-A2D2-AEDD-42D0-E0CD9221B9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150" y="5903913"/>
              <a:ext cx="22304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板桥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北大港地区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4650B5B-4D4A-51A9-D20A-DCA9EFDA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717" y="1791478"/>
              <a:ext cx="3246211" cy="207407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DC000C-2D44-CD8E-2C0A-50E5BD86E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717" y="4012163"/>
              <a:ext cx="3246211" cy="189016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2BC748A-6C22-0685-4C96-27DE122FB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91621" y="4012163"/>
              <a:ext cx="3379788" cy="18942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680D661-89E4-13D3-14A7-061B56D66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1621" y="1787441"/>
              <a:ext cx="3379788" cy="207407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53F1CB3-28F2-E118-E9EC-1B7D3424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97074" y="4008124"/>
              <a:ext cx="3539289" cy="18942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36A185D-983A-C0F9-0A1B-2E98FCA9F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97073" y="1765474"/>
              <a:ext cx="3539289" cy="2074078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57C6994-F6A1-0B20-6F9B-AAFFA0D3325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4088" y="1127125"/>
            <a:ext cx="50145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778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778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778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建立双模式套后饱和度快速综合评价技术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A69919-90E1-DF73-A059-BAD19676F49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3029" y="1705745"/>
            <a:ext cx="96556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zh-CN" altLang="en-US"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针对油区不同区域储层和流体特征，分别建立了快速识别图版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786000" y="1014730"/>
            <a:ext cx="106200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535305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、测井服务油田综合治理具有优势。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中油测井具有研发、制造、服务、应用一体化服务能力。近5年在长庆、塔里木、吐哈等油田完成</a:t>
            </a:r>
            <a:r>
              <a:rPr lang="en-US" altLang="zh-CN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30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余项区块综合研究项目，在</a:t>
            </a:r>
            <a:r>
              <a:rPr lang="zh-CN" altLang="en-US" sz="2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精细刻画砂体、油藏开发动态分析、井间流体流动特征、剩余油展布规律研究</a:t>
            </a:r>
            <a:r>
              <a:rPr lang="zh-CN" altLang="en-US" sz="2000" b="1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等方面积累了丰富经验，取得了良好效果。</a:t>
            </a:r>
          </a:p>
        </p:txBody>
      </p:sp>
      <p:pic>
        <p:nvPicPr>
          <p:cNvPr id="819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605" y="3246120"/>
            <a:ext cx="4151630" cy="2455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00" name="文本框 3"/>
          <p:cNvSpPr txBox="1"/>
          <p:nvPr/>
        </p:nvSpPr>
        <p:spPr>
          <a:xfrm>
            <a:off x="7432040" y="5817870"/>
            <a:ext cx="397891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测井服务勘探开发全过程</a:t>
            </a:r>
          </a:p>
        </p:txBody>
      </p:sp>
      <p:sp>
        <p:nvSpPr>
          <p:cNvPr id="8201" name="文本框 3"/>
          <p:cNvSpPr txBox="1"/>
          <p:nvPr/>
        </p:nvSpPr>
        <p:spPr>
          <a:xfrm>
            <a:off x="968375" y="5817870"/>
            <a:ext cx="588010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中油测井一体化服务模式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68375" y="3246120"/>
            <a:ext cx="5879465" cy="2463800"/>
            <a:chOff x="5191" y="5507"/>
            <a:chExt cx="8814" cy="3458"/>
          </a:xfrm>
        </p:grpSpPr>
        <p:sp>
          <p:nvSpPr>
            <p:cNvPr id="22" name="梯形 21"/>
            <p:cNvSpPr/>
            <p:nvPr/>
          </p:nvSpPr>
          <p:spPr>
            <a:xfrm rot="5400000">
              <a:off x="6474" y="6970"/>
              <a:ext cx="3458" cy="532"/>
            </a:xfrm>
            <a:prstGeom prst="trapezoid">
              <a:avLst>
                <a:gd name="adj" fmla="val 116753"/>
              </a:avLst>
            </a:prstGeom>
            <a:gradFill flip="none" rotWithShape="1">
              <a:gsLst>
                <a:gs pos="0">
                  <a:srgbClr val="002060">
                    <a:alpha val="49000"/>
                  </a:srgbClr>
                </a:gs>
                <a:gs pos="100000">
                  <a:srgbClr val="018C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梯形 22"/>
            <p:cNvSpPr/>
            <p:nvPr/>
          </p:nvSpPr>
          <p:spPr>
            <a:xfrm rot="16200000" flipH="1">
              <a:off x="9250" y="6970"/>
              <a:ext cx="3458" cy="532"/>
            </a:xfrm>
            <a:prstGeom prst="trapezoid">
              <a:avLst>
                <a:gd name="adj" fmla="val 119572"/>
              </a:avLst>
            </a:prstGeom>
            <a:gradFill flip="none" rotWithShape="1">
              <a:gsLst>
                <a:gs pos="0">
                  <a:srgbClr val="002060">
                    <a:alpha val="49000"/>
                  </a:srgbClr>
                </a:gs>
                <a:gs pos="100000">
                  <a:srgbClr val="018CFF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3" descr="机加南车间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259" y="7307"/>
              <a:ext cx="2741" cy="1646"/>
            </a:xfrm>
            <a:prstGeom prst="rect">
              <a:avLst/>
            </a:prstGeom>
            <a:noFill/>
            <a:ln w="9525">
              <a:solidFill>
                <a:srgbClr val="018CFF"/>
              </a:solidFill>
              <a:miter lim="800000"/>
              <a:headEnd/>
              <a:tailEnd/>
            </a:ln>
          </p:spPr>
        </p:pic>
        <p:pic>
          <p:nvPicPr>
            <p:cNvPr id="25" name="图片 3" descr="2_副本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94" y="5507"/>
              <a:ext cx="2741" cy="1646"/>
            </a:xfrm>
            <a:prstGeom prst="rect">
              <a:avLst/>
            </a:prstGeom>
            <a:noFill/>
            <a:ln w="9525">
              <a:solidFill>
                <a:srgbClr val="018CFF"/>
              </a:solidFill>
              <a:miter lim="800000"/>
              <a:headEnd/>
              <a:tailEnd/>
            </a:ln>
          </p:spPr>
        </p:pic>
        <p:pic>
          <p:nvPicPr>
            <p:cNvPr id="36" name="图片 5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265" y="5507"/>
              <a:ext cx="2741" cy="1646"/>
            </a:xfrm>
            <a:prstGeom prst="rect">
              <a:avLst/>
            </a:prstGeom>
            <a:noFill/>
            <a:ln w="9525">
              <a:solidFill>
                <a:srgbClr val="018CFF"/>
              </a:solidFill>
              <a:miter lim="800000"/>
              <a:headEnd/>
              <a:tailEnd/>
            </a:ln>
          </p:spPr>
        </p:pic>
        <p:pic>
          <p:nvPicPr>
            <p:cNvPr id="37" name="图片 36" descr="IMG_0222.JPG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1" y="7310"/>
              <a:ext cx="2741" cy="1646"/>
            </a:xfrm>
            <a:prstGeom prst="rect">
              <a:avLst/>
            </a:prstGeom>
            <a:ln>
              <a:solidFill>
                <a:srgbClr val="018CFF"/>
              </a:solidFill>
            </a:ln>
          </p:spPr>
        </p:pic>
        <p:sp>
          <p:nvSpPr>
            <p:cNvPr id="38" name="矩形 37"/>
            <p:cNvSpPr/>
            <p:nvPr/>
          </p:nvSpPr>
          <p:spPr>
            <a:xfrm>
              <a:off x="7018" y="5522"/>
              <a:ext cx="5165" cy="3443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 rot="18900000">
              <a:off x="8078" y="5642"/>
              <a:ext cx="3044" cy="3046"/>
              <a:chOff x="5129667" y="3582642"/>
              <a:chExt cx="1932666" cy="1934512"/>
            </a:xfrm>
          </p:grpSpPr>
          <p:sp>
            <p:nvSpPr>
              <p:cNvPr id="40" name="Freeform 15"/>
              <p:cNvSpPr/>
              <p:nvPr/>
            </p:nvSpPr>
            <p:spPr>
              <a:xfrm>
                <a:off x="5174053" y="3582642"/>
                <a:ext cx="1415677" cy="679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600" extrusionOk="0">
                    <a:moveTo>
                      <a:pt x="20562" y="7238"/>
                    </a:moveTo>
                    <a:cubicBezTo>
                      <a:pt x="18760" y="1311"/>
                      <a:pt x="16111" y="342"/>
                      <a:pt x="15838" y="228"/>
                    </a:cubicBezTo>
                    <a:cubicBezTo>
                      <a:pt x="15237" y="114"/>
                      <a:pt x="14637" y="0"/>
                      <a:pt x="14063" y="0"/>
                    </a:cubicBezTo>
                    <a:cubicBezTo>
                      <a:pt x="7509" y="0"/>
                      <a:pt x="1884" y="9005"/>
                      <a:pt x="0" y="21600"/>
                    </a:cubicBezTo>
                    <a:cubicBezTo>
                      <a:pt x="519" y="19890"/>
                      <a:pt x="1338" y="18009"/>
                      <a:pt x="2540" y="16357"/>
                    </a:cubicBezTo>
                    <a:cubicBezTo>
                      <a:pt x="5434" y="12538"/>
                      <a:pt x="8138" y="14704"/>
                      <a:pt x="8247" y="14818"/>
                    </a:cubicBezTo>
                    <a:cubicBezTo>
                      <a:pt x="8247" y="14818"/>
                      <a:pt x="8247" y="14818"/>
                      <a:pt x="8247" y="14818"/>
                    </a:cubicBezTo>
                    <a:cubicBezTo>
                      <a:pt x="8411" y="14932"/>
                      <a:pt x="8547" y="15046"/>
                      <a:pt x="8711" y="15217"/>
                    </a:cubicBezTo>
                    <a:cubicBezTo>
                      <a:pt x="10759" y="17212"/>
                      <a:pt x="10759" y="17212"/>
                      <a:pt x="10759" y="17212"/>
                    </a:cubicBezTo>
                    <a:cubicBezTo>
                      <a:pt x="12589" y="18978"/>
                      <a:pt x="15538" y="18978"/>
                      <a:pt x="17340" y="17212"/>
                    </a:cubicBezTo>
                    <a:cubicBezTo>
                      <a:pt x="19415" y="15217"/>
                      <a:pt x="19415" y="15217"/>
                      <a:pt x="19415" y="15217"/>
                    </a:cubicBezTo>
                    <a:cubicBezTo>
                      <a:pt x="20371" y="14248"/>
                      <a:pt x="21136" y="14191"/>
                      <a:pt x="21573" y="14989"/>
                    </a:cubicBezTo>
                    <a:cubicBezTo>
                      <a:pt x="21600" y="12880"/>
                      <a:pt x="21436" y="10088"/>
                      <a:pt x="20562" y="7238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rgbClr val="018CFF"/>
                  </a:gs>
                  <a:gs pos="0">
                    <a:srgbClr val="0070C0"/>
                  </a:gs>
                </a:gsLst>
                <a:lin ang="189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lt1"/>
                  </a:solidFill>
                  <a:latin typeface="+mj-ea"/>
                  <a:ea typeface="+mj-ea"/>
                  <a:sym typeface="Poppins Regular"/>
                </a:endParaRPr>
              </a:p>
            </p:txBody>
          </p:sp>
          <p:sp>
            <p:nvSpPr>
              <p:cNvPr id="41" name="Freeform 14"/>
              <p:cNvSpPr/>
              <p:nvPr/>
            </p:nvSpPr>
            <p:spPr>
              <a:xfrm>
                <a:off x="6382971" y="3627644"/>
                <a:ext cx="679362" cy="1416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5" extrusionOk="0">
                    <a:moveTo>
                      <a:pt x="21372" y="15838"/>
                    </a:moveTo>
                    <a:cubicBezTo>
                      <a:pt x="21543" y="15237"/>
                      <a:pt x="21600" y="14637"/>
                      <a:pt x="21600" y="14063"/>
                    </a:cubicBezTo>
                    <a:cubicBezTo>
                      <a:pt x="21600" y="7509"/>
                      <a:pt x="12652" y="1884"/>
                      <a:pt x="0" y="0"/>
                    </a:cubicBezTo>
                    <a:cubicBezTo>
                      <a:pt x="1767" y="519"/>
                      <a:pt x="3647" y="1338"/>
                      <a:pt x="5243" y="2540"/>
                    </a:cubicBezTo>
                    <a:cubicBezTo>
                      <a:pt x="9062" y="5434"/>
                      <a:pt x="6953" y="8138"/>
                      <a:pt x="6839" y="8247"/>
                    </a:cubicBezTo>
                    <a:cubicBezTo>
                      <a:pt x="6839" y="8247"/>
                      <a:pt x="6839" y="8247"/>
                      <a:pt x="6839" y="8247"/>
                    </a:cubicBezTo>
                    <a:cubicBezTo>
                      <a:pt x="6725" y="8411"/>
                      <a:pt x="6611" y="8547"/>
                      <a:pt x="6440" y="8711"/>
                    </a:cubicBezTo>
                    <a:cubicBezTo>
                      <a:pt x="4445" y="10759"/>
                      <a:pt x="4445" y="10759"/>
                      <a:pt x="4445" y="10759"/>
                    </a:cubicBezTo>
                    <a:cubicBezTo>
                      <a:pt x="2622" y="12589"/>
                      <a:pt x="2622" y="15538"/>
                      <a:pt x="4445" y="17340"/>
                    </a:cubicBezTo>
                    <a:cubicBezTo>
                      <a:pt x="6440" y="19415"/>
                      <a:pt x="6440" y="19415"/>
                      <a:pt x="6440" y="19415"/>
                    </a:cubicBezTo>
                    <a:cubicBezTo>
                      <a:pt x="7637" y="20644"/>
                      <a:pt x="7238" y="21272"/>
                      <a:pt x="6668" y="21573"/>
                    </a:cubicBezTo>
                    <a:cubicBezTo>
                      <a:pt x="8720" y="21600"/>
                      <a:pt x="11512" y="21436"/>
                      <a:pt x="14419" y="20562"/>
                    </a:cubicBezTo>
                    <a:cubicBezTo>
                      <a:pt x="20346" y="18760"/>
                      <a:pt x="21315" y="16111"/>
                      <a:pt x="21372" y="15838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rgbClr val="018CFF"/>
                  </a:gs>
                  <a:gs pos="0">
                    <a:srgbClr val="0070C0"/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lt1"/>
                  </a:solidFill>
                  <a:latin typeface="+mj-ea"/>
                  <a:ea typeface="+mj-ea"/>
                  <a:sym typeface="Poppins Regular"/>
                </a:endParaRPr>
              </a:p>
            </p:txBody>
          </p:sp>
          <p:sp>
            <p:nvSpPr>
              <p:cNvPr id="42" name="Freeform 16"/>
              <p:cNvSpPr/>
              <p:nvPr/>
            </p:nvSpPr>
            <p:spPr>
              <a:xfrm>
                <a:off x="5604117" y="4837793"/>
                <a:ext cx="1415062" cy="679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600" extrusionOk="0">
                    <a:moveTo>
                      <a:pt x="5737" y="21372"/>
                    </a:moveTo>
                    <a:cubicBezTo>
                      <a:pt x="6310" y="21543"/>
                      <a:pt x="6911" y="21600"/>
                      <a:pt x="7512" y="21600"/>
                    </a:cubicBezTo>
                    <a:cubicBezTo>
                      <a:pt x="14066" y="21600"/>
                      <a:pt x="19691" y="12652"/>
                      <a:pt x="21575" y="0"/>
                    </a:cubicBezTo>
                    <a:cubicBezTo>
                      <a:pt x="21056" y="1767"/>
                      <a:pt x="20237" y="3647"/>
                      <a:pt x="19035" y="5243"/>
                    </a:cubicBezTo>
                    <a:cubicBezTo>
                      <a:pt x="16141" y="9062"/>
                      <a:pt x="13437" y="6953"/>
                      <a:pt x="13328" y="6839"/>
                    </a:cubicBezTo>
                    <a:cubicBezTo>
                      <a:pt x="13328" y="6839"/>
                      <a:pt x="13328" y="6839"/>
                      <a:pt x="13328" y="6839"/>
                    </a:cubicBezTo>
                    <a:cubicBezTo>
                      <a:pt x="13164" y="6725"/>
                      <a:pt x="13028" y="6611"/>
                      <a:pt x="12864" y="6440"/>
                    </a:cubicBezTo>
                    <a:cubicBezTo>
                      <a:pt x="10789" y="4388"/>
                      <a:pt x="10789" y="4388"/>
                      <a:pt x="10789" y="4388"/>
                    </a:cubicBezTo>
                    <a:cubicBezTo>
                      <a:pt x="8986" y="2622"/>
                      <a:pt x="6037" y="2622"/>
                      <a:pt x="4208" y="4388"/>
                    </a:cubicBezTo>
                    <a:cubicBezTo>
                      <a:pt x="2160" y="6440"/>
                      <a:pt x="2160" y="6440"/>
                      <a:pt x="2160" y="6440"/>
                    </a:cubicBezTo>
                    <a:cubicBezTo>
                      <a:pt x="931" y="7637"/>
                      <a:pt x="303" y="7238"/>
                      <a:pt x="2" y="6668"/>
                    </a:cubicBezTo>
                    <a:cubicBezTo>
                      <a:pt x="-25" y="8720"/>
                      <a:pt x="139" y="11512"/>
                      <a:pt x="1013" y="14419"/>
                    </a:cubicBezTo>
                    <a:cubicBezTo>
                      <a:pt x="2815" y="20346"/>
                      <a:pt x="5436" y="21315"/>
                      <a:pt x="5737" y="21372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rgbClr val="018CFF"/>
                  </a:gs>
                  <a:gs pos="0">
                    <a:srgbClr val="0070C0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lt1"/>
                  </a:solidFill>
                  <a:latin typeface="+mj-ea"/>
                  <a:ea typeface="+mj-ea"/>
                  <a:sym typeface="Poppins Regular"/>
                </a:endParaRPr>
              </a:p>
            </p:txBody>
          </p:sp>
          <p:sp>
            <p:nvSpPr>
              <p:cNvPr id="5" name="Freeform 17"/>
              <p:cNvSpPr/>
              <p:nvPr/>
            </p:nvSpPr>
            <p:spPr>
              <a:xfrm>
                <a:off x="5129667" y="4057947"/>
                <a:ext cx="678745" cy="1416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38" y="1012"/>
                    </a:moveTo>
                    <a:cubicBezTo>
                      <a:pt x="1311" y="2789"/>
                      <a:pt x="342" y="5441"/>
                      <a:pt x="228" y="5742"/>
                    </a:cubicBezTo>
                    <a:cubicBezTo>
                      <a:pt x="114" y="6316"/>
                      <a:pt x="0" y="6917"/>
                      <a:pt x="0" y="7519"/>
                    </a:cubicBezTo>
                    <a:cubicBezTo>
                      <a:pt x="0" y="14081"/>
                      <a:pt x="9005" y="19713"/>
                      <a:pt x="21600" y="21600"/>
                    </a:cubicBezTo>
                    <a:cubicBezTo>
                      <a:pt x="19890" y="21081"/>
                      <a:pt x="18009" y="20260"/>
                      <a:pt x="16357" y="19057"/>
                    </a:cubicBezTo>
                    <a:cubicBezTo>
                      <a:pt x="12538" y="16159"/>
                      <a:pt x="14704" y="13452"/>
                      <a:pt x="14818" y="13343"/>
                    </a:cubicBezTo>
                    <a:cubicBezTo>
                      <a:pt x="14818" y="13343"/>
                      <a:pt x="14818" y="13343"/>
                      <a:pt x="14818" y="13343"/>
                    </a:cubicBezTo>
                    <a:cubicBezTo>
                      <a:pt x="14932" y="13179"/>
                      <a:pt x="15046" y="13042"/>
                      <a:pt x="15217" y="12878"/>
                    </a:cubicBezTo>
                    <a:cubicBezTo>
                      <a:pt x="17212" y="10800"/>
                      <a:pt x="17212" y="10800"/>
                      <a:pt x="17212" y="10800"/>
                    </a:cubicBezTo>
                    <a:cubicBezTo>
                      <a:pt x="18978" y="8995"/>
                      <a:pt x="18978" y="6043"/>
                      <a:pt x="17212" y="4211"/>
                    </a:cubicBezTo>
                    <a:cubicBezTo>
                      <a:pt x="15217" y="2160"/>
                      <a:pt x="15217" y="2160"/>
                      <a:pt x="15217" y="2160"/>
                    </a:cubicBezTo>
                    <a:cubicBezTo>
                      <a:pt x="14020" y="930"/>
                      <a:pt x="14419" y="301"/>
                      <a:pt x="14989" y="0"/>
                    </a:cubicBezTo>
                    <a:cubicBezTo>
                      <a:pt x="14761" y="0"/>
                      <a:pt x="14590" y="0"/>
                      <a:pt x="14362" y="0"/>
                    </a:cubicBezTo>
                    <a:cubicBezTo>
                      <a:pt x="12424" y="0"/>
                      <a:pt x="9860" y="219"/>
                      <a:pt x="7238" y="1012"/>
                    </a:cubicBezTo>
                    <a:close/>
                  </a:path>
                </a:pathLst>
              </a:custGeom>
              <a:gradFill flip="none" rotWithShape="1">
                <a:gsLst>
                  <a:gs pos="70000">
                    <a:srgbClr val="018CFF"/>
                  </a:gs>
                  <a:gs pos="0">
                    <a:srgbClr val="0070C0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lt1"/>
                  </a:solidFill>
                  <a:latin typeface="+mj-ea"/>
                  <a:ea typeface="+mj-ea"/>
                  <a:sym typeface="Poppins Regular"/>
                </a:endParaRPr>
              </a:p>
            </p:txBody>
          </p:sp>
        </p:grpSp>
        <p:sp>
          <p:nvSpPr>
            <p:cNvPr id="44" name="任意多边形: 形状 43"/>
            <p:cNvSpPr/>
            <p:nvPr/>
          </p:nvSpPr>
          <p:spPr>
            <a:xfrm>
              <a:off x="9908" y="5986"/>
              <a:ext cx="947" cy="947"/>
            </a:xfrm>
            <a:custGeom>
              <a:avLst/>
              <a:gdLst>
                <a:gd name="connsiteX0" fmla="*/ 0 w 601296"/>
                <a:gd name="connsiteY0" fmla="*/ 0 h 601296"/>
                <a:gd name="connsiteX1" fmla="*/ 601296 w 601296"/>
                <a:gd name="connsiteY1" fmla="*/ 0 h 601296"/>
                <a:gd name="connsiteX2" fmla="*/ 601296 w 601296"/>
                <a:gd name="connsiteY2" fmla="*/ 601296 h 601296"/>
                <a:gd name="connsiteX3" fmla="*/ 0 w 601296"/>
                <a:gd name="connsiteY3" fmla="*/ 601296 h 601296"/>
                <a:gd name="connsiteX4" fmla="*/ 0 w 601296"/>
                <a:gd name="connsiteY4" fmla="*/ 0 h 60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296" h="601296">
                  <a:moveTo>
                    <a:pt x="0" y="0"/>
                  </a:moveTo>
                  <a:lnTo>
                    <a:pt x="601296" y="0"/>
                  </a:lnTo>
                  <a:lnTo>
                    <a:pt x="601296" y="601296"/>
                  </a:lnTo>
                  <a:lnTo>
                    <a:pt x="0" y="601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>
                  <a:solidFill>
                    <a:schemeClr val="bg1"/>
                  </a:solidFill>
                </a:rPr>
                <a:t>研发</a:t>
              </a: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9943" y="7390"/>
              <a:ext cx="947" cy="947"/>
            </a:xfrm>
            <a:custGeom>
              <a:avLst/>
              <a:gdLst>
                <a:gd name="connsiteX0" fmla="*/ 0 w 601296"/>
                <a:gd name="connsiteY0" fmla="*/ 0 h 601296"/>
                <a:gd name="connsiteX1" fmla="*/ 601296 w 601296"/>
                <a:gd name="connsiteY1" fmla="*/ 0 h 601296"/>
                <a:gd name="connsiteX2" fmla="*/ 601296 w 601296"/>
                <a:gd name="connsiteY2" fmla="*/ 601296 h 601296"/>
                <a:gd name="connsiteX3" fmla="*/ 0 w 601296"/>
                <a:gd name="connsiteY3" fmla="*/ 601296 h 601296"/>
                <a:gd name="connsiteX4" fmla="*/ 0 w 601296"/>
                <a:gd name="connsiteY4" fmla="*/ 0 h 60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296" h="601296">
                  <a:moveTo>
                    <a:pt x="0" y="0"/>
                  </a:moveTo>
                  <a:lnTo>
                    <a:pt x="601296" y="0"/>
                  </a:lnTo>
                  <a:lnTo>
                    <a:pt x="601296" y="601296"/>
                  </a:lnTo>
                  <a:lnTo>
                    <a:pt x="0" y="601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>
                  <a:solidFill>
                    <a:schemeClr val="bg1"/>
                  </a:solidFill>
                </a:rPr>
                <a:t>制造</a:t>
              </a: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333" y="7390"/>
              <a:ext cx="947" cy="947"/>
            </a:xfrm>
            <a:custGeom>
              <a:avLst/>
              <a:gdLst>
                <a:gd name="connsiteX0" fmla="*/ 0 w 601296"/>
                <a:gd name="connsiteY0" fmla="*/ 0 h 601296"/>
                <a:gd name="connsiteX1" fmla="*/ 601296 w 601296"/>
                <a:gd name="connsiteY1" fmla="*/ 0 h 601296"/>
                <a:gd name="connsiteX2" fmla="*/ 601296 w 601296"/>
                <a:gd name="connsiteY2" fmla="*/ 601296 h 601296"/>
                <a:gd name="connsiteX3" fmla="*/ 0 w 601296"/>
                <a:gd name="connsiteY3" fmla="*/ 601296 h 601296"/>
                <a:gd name="connsiteX4" fmla="*/ 0 w 601296"/>
                <a:gd name="connsiteY4" fmla="*/ 0 h 60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296" h="601296">
                  <a:moveTo>
                    <a:pt x="0" y="0"/>
                  </a:moveTo>
                  <a:lnTo>
                    <a:pt x="601296" y="0"/>
                  </a:lnTo>
                  <a:lnTo>
                    <a:pt x="601296" y="601296"/>
                  </a:lnTo>
                  <a:lnTo>
                    <a:pt x="0" y="601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>
                  <a:solidFill>
                    <a:schemeClr val="bg1"/>
                  </a:solidFill>
                </a:rPr>
                <a:t>服务</a:t>
              </a: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8295" y="5986"/>
              <a:ext cx="947" cy="947"/>
            </a:xfrm>
            <a:custGeom>
              <a:avLst/>
              <a:gdLst>
                <a:gd name="connsiteX0" fmla="*/ 0 w 601296"/>
                <a:gd name="connsiteY0" fmla="*/ 0 h 601296"/>
                <a:gd name="connsiteX1" fmla="*/ 601296 w 601296"/>
                <a:gd name="connsiteY1" fmla="*/ 0 h 601296"/>
                <a:gd name="connsiteX2" fmla="*/ 601296 w 601296"/>
                <a:gd name="connsiteY2" fmla="*/ 601296 h 601296"/>
                <a:gd name="connsiteX3" fmla="*/ 0 w 601296"/>
                <a:gd name="connsiteY3" fmla="*/ 601296 h 601296"/>
                <a:gd name="connsiteX4" fmla="*/ 0 w 601296"/>
                <a:gd name="connsiteY4" fmla="*/ 0 h 60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296" h="601296">
                  <a:moveTo>
                    <a:pt x="0" y="0"/>
                  </a:moveTo>
                  <a:lnTo>
                    <a:pt x="601296" y="0"/>
                  </a:lnTo>
                  <a:lnTo>
                    <a:pt x="601296" y="601296"/>
                  </a:lnTo>
                  <a:lnTo>
                    <a:pt x="0" y="601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b="1" kern="1200">
                  <a:solidFill>
                    <a:schemeClr val="bg1"/>
                  </a:solidFill>
                </a:rPr>
                <a:t>应用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DD03E82-015A-54D1-D716-119BE65A537D}"/>
              </a:ext>
            </a:extLst>
          </p:cNvPr>
          <p:cNvSpPr txBox="1"/>
          <p:nvPr/>
        </p:nvSpPr>
        <p:spPr>
          <a:xfrm>
            <a:off x="4225924" y="155575"/>
            <a:ext cx="4362263" cy="75238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一、剩余油监测需求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96E8A-F400-1649-9550-2B63C799C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5F91B90A-40DB-86B8-5746-A9087065A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913" y="44450"/>
            <a:ext cx="2670175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75000"/>
              </a:lnSpc>
            </a:pPr>
            <a:r>
              <a:rPr lang="zh-CN" altLang="en-US" sz="3200" b="1" dirty="0">
                <a:solidFill>
                  <a:srgbClr val="006FC0"/>
                </a:solidFill>
                <a:latin typeface="造字工房悦黑体验版纤细体" charset="-122"/>
                <a:ea typeface="微软雅黑" panose="020B0503020204020204" pitchFamily="34" charset="-122"/>
              </a:rPr>
              <a:t>汇报提纲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9E77F27-7675-27A5-35F5-00543B22E3FC}"/>
              </a:ext>
            </a:extLst>
          </p:cNvPr>
          <p:cNvGrpSpPr/>
          <p:nvPr/>
        </p:nvGrpSpPr>
        <p:grpSpPr>
          <a:xfrm>
            <a:off x="4029710" y="1760855"/>
            <a:ext cx="4617720" cy="3643630"/>
            <a:chOff x="6346" y="3095"/>
            <a:chExt cx="7272" cy="5738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1911612E-01A8-3B34-8E03-E410EFFC41A3}"/>
                </a:ext>
              </a:extLst>
            </p:cNvPr>
            <p:cNvSpPr txBox="1"/>
            <p:nvPr/>
          </p:nvSpPr>
          <p:spPr>
            <a:xfrm>
              <a:off x="6966" y="3095"/>
              <a:ext cx="6652" cy="573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一、剩余油监测需求</a:t>
              </a:r>
              <a:endParaRPr lang="en-US" altLang="zh-CN" sz="36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700" marR="5080" indent="0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二、</a:t>
              </a:r>
              <a:r>
                <a:rPr lang="zh-CN" altLang="en-US" sz="3600" b="1" dirty="0">
                  <a:solidFill>
                    <a:schemeClr val="accent2">
                      <a:lumMod val="75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+mn-ea"/>
                </a:rPr>
                <a:t>思路与方案</a:t>
              </a:r>
              <a:endParaRPr lang="en-US" altLang="zh-CN" sz="36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  <a:p>
              <a:pPr marL="12700" marR="5080" indent="0" algn="l" fontAlgn="auto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</a:t>
              </a:r>
              <a:r>
                <a:rPr lang="zh-CN" altLang="en-US" sz="3600" b="1" dirty="0">
                  <a:solidFill>
                    <a:srgbClr val="006F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剩余油测井技术四、结论及认识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707B56D-649F-0899-6CC8-2DE7FAB0CBBF}"/>
                </a:ext>
              </a:extLst>
            </p:cNvPr>
            <p:cNvGrpSpPr/>
            <p:nvPr/>
          </p:nvGrpSpPr>
          <p:grpSpPr>
            <a:xfrm>
              <a:off x="6346" y="3758"/>
              <a:ext cx="397" cy="4911"/>
              <a:chOff x="6141" y="3551"/>
              <a:chExt cx="397" cy="4911"/>
            </a:xfrm>
          </p:grpSpPr>
          <p:sp>
            <p:nvSpPr>
              <p:cNvPr id="6" name="直接连接符 14">
                <a:extLst>
                  <a:ext uri="{FF2B5EF4-FFF2-40B4-BE49-F238E27FC236}">
                    <a16:creationId xmlns:a16="http://schemas.microsoft.com/office/drawing/2014/main" id="{BA3590C4-8A52-E7BC-2F88-9BB6E50D2B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22" y="4019"/>
                <a:ext cx="0" cy="391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" name="椭圆 7">
                <a:extLst>
                  <a:ext uri="{FF2B5EF4-FFF2-40B4-BE49-F238E27FC236}">
                    <a16:creationId xmlns:a16="http://schemas.microsoft.com/office/drawing/2014/main" id="{34EA1DBA-EA10-CF49-E5BA-763809F46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1" y="3551"/>
                <a:ext cx="397" cy="39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lIns="90170" tIns="46990" rIns="90170" bIns="46990" anchor="ctr"/>
              <a:lstStyle/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endParaRPr>
              </a:p>
            </p:txBody>
          </p:sp>
          <p:sp>
            <p:nvSpPr>
              <p:cNvPr id="8" name="椭圆 8">
                <a:extLst>
                  <a:ext uri="{FF2B5EF4-FFF2-40B4-BE49-F238E27FC236}">
                    <a16:creationId xmlns:a16="http://schemas.microsoft.com/office/drawing/2014/main" id="{7C297E6D-5877-9D9D-EB29-1CD61296F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1" y="8065"/>
                <a:ext cx="397" cy="397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 lIns="90170" tIns="46990" rIns="90170" bIns="46990" anchor="ctr"/>
              <a:lstStyle/>
              <a:p>
                <a:pPr algn="ctr" eaLnBrk="0" hangingPunct="0"/>
                <a:endParaRPr lang="zh-CN" altLang="zh-CN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954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文本框 1"/>
          <p:cNvSpPr txBox="1"/>
          <p:nvPr/>
        </p:nvSpPr>
        <p:spPr>
          <a:xfrm>
            <a:off x="720000" y="972000"/>
            <a:ext cx="32734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总体思路</a:t>
            </a:r>
          </a:p>
        </p:txBody>
      </p:sp>
      <p:sp>
        <p:nvSpPr>
          <p:cNvPr id="14340" name="文本框 3"/>
          <p:cNvSpPr txBox="1"/>
          <p:nvPr/>
        </p:nvSpPr>
        <p:spPr>
          <a:xfrm>
            <a:off x="827405" y="1528763"/>
            <a:ext cx="1093788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</a:p>
        </p:txBody>
      </p:sp>
      <p:sp>
        <p:nvSpPr>
          <p:cNvPr id="14341" name="文本框 13"/>
          <p:cNvSpPr txBox="1"/>
          <p:nvPr/>
        </p:nvSpPr>
        <p:spPr>
          <a:xfrm>
            <a:off x="2692083" y="1509713"/>
            <a:ext cx="10922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</a:p>
        </p:txBody>
      </p:sp>
      <p:sp>
        <p:nvSpPr>
          <p:cNvPr id="14344" name="文本框 22"/>
          <p:cNvSpPr txBox="1"/>
          <p:nvPr/>
        </p:nvSpPr>
        <p:spPr>
          <a:xfrm>
            <a:off x="4596448" y="1509713"/>
            <a:ext cx="10922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</a:p>
        </p:txBody>
      </p:sp>
      <p:sp>
        <p:nvSpPr>
          <p:cNvPr id="14350" name="文本框 35"/>
          <p:cNvSpPr txBox="1"/>
          <p:nvPr/>
        </p:nvSpPr>
        <p:spPr>
          <a:xfrm>
            <a:off x="6500813" y="1509713"/>
            <a:ext cx="109347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第四步</a:t>
            </a:r>
          </a:p>
        </p:txBody>
      </p:sp>
      <p:sp>
        <p:nvSpPr>
          <p:cNvPr id="14357" name="文本框 50"/>
          <p:cNvSpPr txBox="1"/>
          <p:nvPr/>
        </p:nvSpPr>
        <p:spPr>
          <a:xfrm>
            <a:off x="8406448" y="1509713"/>
            <a:ext cx="10922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第五步</a:t>
            </a:r>
          </a:p>
        </p:txBody>
      </p:sp>
      <p:sp>
        <p:nvSpPr>
          <p:cNvPr id="14358" name="文本框 51"/>
          <p:cNvSpPr txBox="1"/>
          <p:nvPr/>
        </p:nvSpPr>
        <p:spPr>
          <a:xfrm>
            <a:off x="10310813" y="1519238"/>
            <a:ext cx="109347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第六步</a:t>
            </a:r>
          </a:p>
        </p:txBody>
      </p:sp>
      <p:sp>
        <p:nvSpPr>
          <p:cNvPr id="14342" name="文本框 17"/>
          <p:cNvSpPr txBox="1"/>
          <p:nvPr/>
        </p:nvSpPr>
        <p:spPr>
          <a:xfrm>
            <a:off x="841375" y="3044825"/>
            <a:ext cx="1693545" cy="101473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油气水精细解释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单井剩余油评价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注入、产出情况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套损、井筒完整性评价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4" name="矩形 263"/>
          <p:cNvSpPr/>
          <p:nvPr/>
        </p:nvSpPr>
        <p:spPr bwMode="auto">
          <a:xfrm>
            <a:off x="839470" y="4451350"/>
            <a:ext cx="1694815" cy="43370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48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测试解释评价</a:t>
            </a:r>
          </a:p>
        </p:txBody>
      </p:sp>
      <p:sp>
        <p:nvSpPr>
          <p:cNvPr id="271" name="矩形 270"/>
          <p:cNvSpPr/>
          <p:nvPr/>
        </p:nvSpPr>
        <p:spPr bwMode="auto">
          <a:xfrm>
            <a:off x="2825115" y="2546350"/>
            <a:ext cx="1666240" cy="43180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48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储层综合评价</a:t>
            </a:r>
          </a:p>
        </p:txBody>
      </p:sp>
      <p:sp>
        <p:nvSpPr>
          <p:cNvPr id="272" name="矩形 271"/>
          <p:cNvSpPr/>
          <p:nvPr/>
        </p:nvSpPr>
        <p:spPr bwMode="auto">
          <a:xfrm>
            <a:off x="2825115" y="4438650"/>
            <a:ext cx="1666875" cy="4318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48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区块动态分析</a:t>
            </a:r>
          </a:p>
        </p:txBody>
      </p:sp>
      <p:sp>
        <p:nvSpPr>
          <p:cNvPr id="274" name="矩形 273"/>
          <p:cNvSpPr/>
          <p:nvPr/>
        </p:nvSpPr>
        <p:spPr bwMode="auto">
          <a:xfrm>
            <a:off x="839470" y="2546350"/>
            <a:ext cx="1694815" cy="43180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48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测井解释评价</a:t>
            </a:r>
          </a:p>
        </p:txBody>
      </p:sp>
      <p:sp>
        <p:nvSpPr>
          <p:cNvPr id="14352" name="文本框 21"/>
          <p:cNvSpPr txBox="1"/>
          <p:nvPr/>
        </p:nvSpPr>
        <p:spPr>
          <a:xfrm>
            <a:off x="849630" y="4949825"/>
            <a:ext cx="1668780" cy="1168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井间剩余油评价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压力、温度监测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裂缝及连通性评价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近井污染评价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Clr>
                <a:srgbClr val="FF0000"/>
              </a:buClr>
            </a:pPr>
            <a:endParaRPr lang="zh-CN" altLang="en-US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0" name="矩形 279"/>
          <p:cNvSpPr/>
          <p:nvPr/>
        </p:nvSpPr>
        <p:spPr bwMode="auto">
          <a:xfrm>
            <a:off x="6689090" y="2517775"/>
            <a:ext cx="1718945" cy="433705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48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油藏综合评价</a:t>
            </a:r>
          </a:p>
        </p:txBody>
      </p:sp>
      <p:sp>
        <p:nvSpPr>
          <p:cNvPr id="281" name="矩形 280"/>
          <p:cNvSpPr/>
          <p:nvPr/>
        </p:nvSpPr>
        <p:spPr bwMode="auto">
          <a:xfrm>
            <a:off x="6688455" y="4437380"/>
            <a:ext cx="1730375" cy="433705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48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工程措施效果分析</a:t>
            </a:r>
          </a:p>
        </p:txBody>
      </p:sp>
      <p:sp>
        <p:nvSpPr>
          <p:cNvPr id="285" name="圆角矩形 284"/>
          <p:cNvSpPr/>
          <p:nvPr/>
        </p:nvSpPr>
        <p:spPr bwMode="auto">
          <a:xfrm>
            <a:off x="10719435" y="2863850"/>
            <a:ext cx="594995" cy="24498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方案现场应用情况反馈</a:t>
            </a:r>
          </a:p>
        </p:txBody>
      </p:sp>
      <p:sp>
        <p:nvSpPr>
          <p:cNvPr id="14360" name="文本框 61"/>
          <p:cNvSpPr txBox="1"/>
          <p:nvPr/>
        </p:nvSpPr>
        <p:spPr>
          <a:xfrm>
            <a:off x="2825115" y="3044825"/>
            <a:ext cx="1666875" cy="101473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非均质性评价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小层精细对比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连通性评价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注采关系对应</a:t>
            </a:r>
          </a:p>
        </p:txBody>
      </p:sp>
      <p:sp>
        <p:nvSpPr>
          <p:cNvPr id="14361" name="文本框 62"/>
          <p:cNvSpPr txBox="1"/>
          <p:nvPr/>
        </p:nvSpPr>
        <p:spPr>
          <a:xfrm>
            <a:off x="2825115" y="4942205"/>
            <a:ext cx="1666875" cy="1168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开发矛盾聚焦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水淹状况评价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注采、压力平衡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剩余油分布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特殊井组分析</a:t>
            </a:r>
            <a:endParaRPr lang="zh-CN" altLang="en-US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2" name="文本框 63"/>
          <p:cNvSpPr txBox="1"/>
          <p:nvPr/>
        </p:nvSpPr>
        <p:spPr>
          <a:xfrm>
            <a:off x="6689090" y="3044825"/>
            <a:ext cx="1715770" cy="101473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油藏地质研究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油藏数值模拟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剩余油富集规律</a:t>
            </a: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油气产量预测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63" name="文本框 64"/>
          <p:cNvSpPr txBox="1"/>
          <p:nvPr/>
        </p:nvSpPr>
        <p:spPr>
          <a:xfrm>
            <a:off x="6689090" y="4942205"/>
            <a:ext cx="1729740" cy="1168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措施可行性评价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酸化压裂效果评价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水平井措施效果评价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射孔设计方案有效性评价</a:t>
            </a: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动态监测有效性分析</a:t>
            </a:r>
          </a:p>
        </p:txBody>
      </p:sp>
      <p:cxnSp>
        <p:nvCxnSpPr>
          <p:cNvPr id="296" name="直接连接符 295"/>
          <p:cNvCxnSpPr>
            <a:stCxn id="285" idx="2"/>
          </p:cNvCxnSpPr>
          <p:nvPr/>
        </p:nvCxnSpPr>
        <p:spPr bwMode="auto">
          <a:xfrm>
            <a:off x="11017250" y="5313680"/>
            <a:ext cx="0" cy="106870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连接符 296"/>
          <p:cNvCxnSpPr/>
          <p:nvPr/>
        </p:nvCxnSpPr>
        <p:spPr bwMode="auto">
          <a:xfrm flipH="1" flipV="1">
            <a:off x="1638935" y="6381750"/>
            <a:ext cx="9377680" cy="1587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箭头连接符 297"/>
          <p:cNvCxnSpPr/>
          <p:nvPr/>
        </p:nvCxnSpPr>
        <p:spPr bwMode="auto">
          <a:xfrm flipV="1">
            <a:off x="1638935" y="6180455"/>
            <a:ext cx="0" cy="2019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8" name="文本框 78"/>
          <p:cNvSpPr txBox="1"/>
          <p:nvPr/>
        </p:nvSpPr>
        <p:spPr>
          <a:xfrm>
            <a:off x="4378960" y="6109335"/>
            <a:ext cx="2122170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治理效果不好</a:t>
            </a:r>
          </a:p>
        </p:txBody>
      </p:sp>
      <p:sp>
        <p:nvSpPr>
          <p:cNvPr id="305" name="矩形 304"/>
          <p:cNvSpPr/>
          <p:nvPr/>
        </p:nvSpPr>
        <p:spPr>
          <a:xfrm>
            <a:off x="8682355" y="2570480"/>
            <a:ext cx="1627505" cy="3589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rgbClr val="FF0000"/>
            </a:solidFill>
            <a:prstDash val="sysDash"/>
          </a:ln>
          <a:effectLst/>
        </p:spPr>
        <p:txBody>
          <a:bodyPr lIns="121633" tIns="60817" rIns="121633" bIns="60817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1pPr>
            <a:lvl2pPr marL="60833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2pPr>
            <a:lvl3pPr marL="121602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3pPr>
            <a:lvl4pPr marL="182435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4pPr>
            <a:lvl5pPr marL="243268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5pPr>
            <a:lvl6pPr marL="3041015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6pPr>
            <a:lvl7pPr marL="364871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7pPr>
            <a:lvl8pPr marL="425704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8pPr>
            <a:lvl9pPr marL="486537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9pPr>
          </a:lstStyle>
          <a:p>
            <a:pPr marL="0" marR="0" lvl="0" indent="0" algn="ctr" defTabSz="12160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6" name="文本框 11"/>
          <p:cNvSpPr txBox="1"/>
          <p:nvPr/>
        </p:nvSpPr>
        <p:spPr bwMode="auto">
          <a:xfrm>
            <a:off x="8877300" y="2868930"/>
            <a:ext cx="1250315" cy="33591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21633" tIns="60817" rIns="121633" bIns="60817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1pPr>
            <a:lvl2pPr marL="60833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2pPr>
            <a:lvl3pPr marL="121602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3pPr>
            <a:lvl4pPr marL="182435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4pPr>
            <a:lvl5pPr marL="243268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5pPr>
            <a:lvl6pPr marL="3041015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6pPr>
            <a:lvl7pPr marL="364871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7pPr>
            <a:lvl8pPr marL="425704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8pPr>
            <a:lvl9pPr marL="486537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charset="-122"/>
                <a:ea typeface="黑体" panose="02010600030101010101" charset="-122"/>
                <a:cs typeface="+mn-cs"/>
              </a:rPr>
              <a:t>查层补孔</a:t>
            </a:r>
          </a:p>
        </p:txBody>
      </p:sp>
      <p:sp>
        <p:nvSpPr>
          <p:cNvPr id="307" name="文本框 11"/>
          <p:cNvSpPr txBox="1"/>
          <p:nvPr/>
        </p:nvSpPr>
        <p:spPr bwMode="auto">
          <a:xfrm>
            <a:off x="8868410" y="3327400"/>
            <a:ext cx="1268095" cy="33591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21633" tIns="60817" rIns="121633" bIns="60817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1pPr>
            <a:lvl2pPr marL="60833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2pPr>
            <a:lvl3pPr marL="121602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3pPr>
            <a:lvl4pPr marL="182435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4pPr>
            <a:lvl5pPr marL="243268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5pPr>
            <a:lvl6pPr marL="3041015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6pPr>
            <a:lvl7pPr marL="364871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7pPr>
            <a:lvl8pPr marL="425704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8pPr>
            <a:lvl9pPr marL="486537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charset="-122"/>
                <a:ea typeface="黑体" panose="02010600030101010101" charset="-122"/>
                <a:cs typeface="+mn-cs"/>
              </a:rPr>
              <a:t>堵水调剖</a:t>
            </a:r>
          </a:p>
        </p:txBody>
      </p:sp>
      <p:sp>
        <p:nvSpPr>
          <p:cNvPr id="308" name="文本框 11"/>
          <p:cNvSpPr txBox="1"/>
          <p:nvPr/>
        </p:nvSpPr>
        <p:spPr bwMode="auto">
          <a:xfrm>
            <a:off x="8868410" y="4225925"/>
            <a:ext cx="1275715" cy="33591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21633" tIns="60817" rIns="121633" bIns="60817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1pPr>
            <a:lvl2pPr marL="60833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2pPr>
            <a:lvl3pPr marL="121602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3pPr>
            <a:lvl4pPr marL="182435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4pPr>
            <a:lvl5pPr marL="243268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5pPr>
            <a:lvl6pPr marL="3041015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6pPr>
            <a:lvl7pPr marL="364871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7pPr>
            <a:lvl8pPr marL="425704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8pPr>
            <a:lvl9pPr marL="486537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charset="-122"/>
                <a:ea typeface="黑体" panose="02010600030101010101" charset="-122"/>
                <a:cs typeface="+mn-cs"/>
              </a:rPr>
              <a:t>套管治理</a:t>
            </a:r>
          </a:p>
        </p:txBody>
      </p:sp>
      <p:sp>
        <p:nvSpPr>
          <p:cNvPr id="309" name="文本框 11"/>
          <p:cNvSpPr txBox="1"/>
          <p:nvPr/>
        </p:nvSpPr>
        <p:spPr bwMode="auto">
          <a:xfrm>
            <a:off x="8868410" y="3759200"/>
            <a:ext cx="1275715" cy="33591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21633" tIns="60817" rIns="121633" bIns="60817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1pPr>
            <a:lvl2pPr marL="60833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2pPr>
            <a:lvl3pPr marL="121602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3pPr>
            <a:lvl4pPr marL="182435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4pPr>
            <a:lvl5pPr marL="243268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5pPr>
            <a:lvl6pPr marL="3041015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6pPr>
            <a:lvl7pPr marL="364871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7pPr>
            <a:lvl8pPr marL="425704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8pPr>
            <a:lvl9pPr marL="486537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charset="-122"/>
                <a:ea typeface="黑体" panose="02010600030101010101" charset="-122"/>
                <a:cs typeface="+mn-cs"/>
              </a:rPr>
              <a:t>二次压裂</a:t>
            </a:r>
          </a:p>
        </p:txBody>
      </p:sp>
      <p:sp>
        <p:nvSpPr>
          <p:cNvPr id="310" name="文本框 11"/>
          <p:cNvSpPr txBox="1"/>
          <p:nvPr/>
        </p:nvSpPr>
        <p:spPr bwMode="auto">
          <a:xfrm>
            <a:off x="8877300" y="5561330"/>
            <a:ext cx="1275715" cy="33591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21633" tIns="60817" rIns="121633" bIns="60817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1pPr>
            <a:lvl2pPr marL="60833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2pPr>
            <a:lvl3pPr marL="121602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3pPr>
            <a:lvl4pPr marL="182435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4pPr>
            <a:lvl5pPr marL="243268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5pPr>
            <a:lvl6pPr marL="3041015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6pPr>
            <a:lvl7pPr marL="364871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7pPr>
            <a:lvl8pPr marL="425704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8pPr>
            <a:lvl9pPr marL="486537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charset="-122"/>
                <a:ea typeface="黑体" panose="02010600030101010101" charset="-122"/>
                <a:cs typeface="+mn-cs"/>
              </a:rPr>
              <a:t>方案预测</a:t>
            </a:r>
          </a:p>
        </p:txBody>
      </p:sp>
      <p:sp>
        <p:nvSpPr>
          <p:cNvPr id="311" name="文本框 11"/>
          <p:cNvSpPr txBox="1"/>
          <p:nvPr/>
        </p:nvSpPr>
        <p:spPr bwMode="auto">
          <a:xfrm>
            <a:off x="8868410" y="4675505"/>
            <a:ext cx="1275715" cy="33591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21633" tIns="60817" rIns="121633" bIns="60817">
            <a:spAutoFit/>
          </a:bodyPr>
          <a:lstStyle>
            <a:defPPr>
              <a:defRPr lang="zh-CN"/>
            </a:defPPr>
            <a:lvl1pPr algn="ctr" defTabSz="1216025" fontAlgn="auto">
              <a:spcBef>
                <a:spcPts val="0"/>
              </a:spcBef>
              <a:spcAft>
                <a:spcPts val="0"/>
              </a:spcAft>
              <a:defRPr b="1" kern="0">
                <a:solidFill>
                  <a:srgbClr val="000000"/>
                </a:solidFill>
                <a:latin typeface="黑体" panose="02010600030101010101" charset="-122"/>
                <a:ea typeface="黑体" panose="02010600030101010101" charset="-122"/>
              </a:defRPr>
            </a:lvl1pPr>
            <a:lvl2pPr marL="608330" algn="ctr">
              <a:defRPr sz="3200">
                <a:solidFill>
                  <a:schemeClr val="tx1"/>
                </a:solidFill>
                <a:ea typeface="华文细黑" panose="02010600040101010101" pitchFamily="2" charset="-122"/>
              </a:defRPr>
            </a:lvl2pPr>
            <a:lvl3pPr marL="1216025" algn="ctr">
              <a:defRPr sz="3200">
                <a:solidFill>
                  <a:schemeClr val="tx1"/>
                </a:solidFill>
                <a:ea typeface="华文细黑" panose="02010600040101010101" pitchFamily="2" charset="-122"/>
              </a:defRPr>
            </a:lvl3pPr>
            <a:lvl4pPr marL="1824355" algn="ctr">
              <a:defRPr sz="3200">
                <a:solidFill>
                  <a:schemeClr val="tx1"/>
                </a:solidFill>
                <a:ea typeface="华文细黑" panose="02010600040101010101" pitchFamily="2" charset="-122"/>
              </a:defRPr>
            </a:lvl4pPr>
            <a:lvl5pPr marL="2432685" algn="ctr">
              <a:defRPr sz="3200">
                <a:solidFill>
                  <a:schemeClr val="tx1"/>
                </a:solidFill>
                <a:ea typeface="华文细黑" panose="02010600040101010101" pitchFamily="2" charset="-122"/>
              </a:defRPr>
            </a:lvl5pPr>
            <a:lvl6pPr marL="3041015" defTabSz="1216025">
              <a:defRPr sz="3200">
                <a:solidFill>
                  <a:schemeClr val="tx1"/>
                </a:solidFill>
                <a:ea typeface="华文细黑" panose="02010600040101010101" pitchFamily="2" charset="-122"/>
              </a:defRPr>
            </a:lvl6pPr>
            <a:lvl7pPr marL="3648710" defTabSz="1216025">
              <a:defRPr sz="3200">
                <a:solidFill>
                  <a:schemeClr val="tx1"/>
                </a:solidFill>
                <a:ea typeface="华文细黑" panose="02010600040101010101" pitchFamily="2" charset="-122"/>
              </a:defRPr>
            </a:lvl7pPr>
            <a:lvl8pPr marL="4257040" defTabSz="1216025">
              <a:defRPr sz="3200">
                <a:solidFill>
                  <a:schemeClr val="tx1"/>
                </a:solidFill>
                <a:ea typeface="华文细黑" panose="02010600040101010101" pitchFamily="2" charset="-122"/>
              </a:defRPr>
            </a:lvl8pPr>
            <a:lvl9pPr marL="4865370" defTabSz="1216025">
              <a:defRPr sz="3200">
                <a:solidFill>
                  <a:schemeClr val="tx1"/>
                </a:solidFill>
                <a:ea typeface="华文细黑" panose="02010600040101010101" pitchFamily="2" charset="-122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charset="-122"/>
                <a:ea typeface="黑体" panose="02010600030101010101" charset="-122"/>
                <a:cs typeface="+mn-cs"/>
              </a:rPr>
              <a:t>井网优化</a:t>
            </a:r>
          </a:p>
        </p:txBody>
      </p:sp>
      <p:sp>
        <p:nvSpPr>
          <p:cNvPr id="312" name="文本框 11"/>
          <p:cNvSpPr txBox="1"/>
          <p:nvPr/>
        </p:nvSpPr>
        <p:spPr bwMode="auto">
          <a:xfrm>
            <a:off x="8868410" y="5132705"/>
            <a:ext cx="1275715" cy="33591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21633" tIns="60817" rIns="121633" bIns="60817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1pPr>
            <a:lvl2pPr marL="608330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2pPr>
            <a:lvl3pPr marL="121602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3pPr>
            <a:lvl4pPr marL="182435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4pPr>
            <a:lvl5pPr marL="2432685" algn="ct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5pPr>
            <a:lvl6pPr marL="3041015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6pPr>
            <a:lvl7pPr marL="364871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7pPr>
            <a:lvl8pPr marL="425704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8pPr>
            <a:lvl9pPr marL="4865370" algn="l" defTabSz="1216025" rtl="0" eaLnBrk="1" latinLnBrk="0" hangingPunct="1"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  <a:cs typeface="+mn-cs"/>
              </a:defRPr>
            </a:lvl9pPr>
          </a:lstStyle>
          <a:p>
            <a:pPr marL="0" marR="0" lvl="0" indent="0" algn="ctr" defTabSz="12160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0030101010101" charset="-122"/>
                <a:ea typeface="黑体" panose="02010600030101010101" charset="-122"/>
                <a:cs typeface="+mn-cs"/>
              </a:rPr>
              <a:t>加密更新</a:t>
            </a:r>
          </a:p>
        </p:txBody>
      </p:sp>
      <p:sp>
        <p:nvSpPr>
          <p:cNvPr id="313" name="矩形 312"/>
          <p:cNvSpPr/>
          <p:nvPr/>
        </p:nvSpPr>
        <p:spPr bwMode="auto">
          <a:xfrm>
            <a:off x="4765675" y="2546350"/>
            <a:ext cx="1630680" cy="43180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48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监测方案设计</a:t>
            </a:r>
          </a:p>
        </p:txBody>
      </p:sp>
      <p:sp>
        <p:nvSpPr>
          <p:cNvPr id="14384" name="文本框 61"/>
          <p:cNvSpPr txBox="1"/>
          <p:nvPr/>
        </p:nvSpPr>
        <p:spPr>
          <a:xfrm>
            <a:off x="4767580" y="3044825"/>
            <a:ext cx="1627505" cy="101473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注采联测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多井同测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井下永久监测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矩形 314"/>
          <p:cNvSpPr/>
          <p:nvPr/>
        </p:nvSpPr>
        <p:spPr bwMode="auto">
          <a:xfrm>
            <a:off x="4765675" y="4438650"/>
            <a:ext cx="1630045" cy="431800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48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实施与分析</a:t>
            </a:r>
          </a:p>
        </p:txBody>
      </p:sp>
      <p:sp>
        <p:nvSpPr>
          <p:cNvPr id="14386" name="文本框 62"/>
          <p:cNvSpPr txBox="1"/>
          <p:nvPr/>
        </p:nvSpPr>
        <p:spPr>
          <a:xfrm>
            <a:off x="4765040" y="4942205"/>
            <a:ext cx="1630045" cy="1168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现场施工与采集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监测资料处理解释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Clr>
                <a:srgbClr val="FF0000"/>
              </a:buClr>
            </a:pPr>
            <a:r>
              <a:rPr lang="zh-CN" altLang="en-US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重点井与井组开发动态分析</a:t>
            </a:r>
            <a:endParaRPr lang="en-US" altLang="zh-CN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  <a:buClr>
                <a:srgbClr val="FF0000"/>
              </a:buClr>
            </a:pPr>
            <a:endParaRPr lang="zh-CN" altLang="en-US" sz="1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38835" y="1970405"/>
            <a:ext cx="10474960" cy="452755"/>
            <a:chOff x="1321" y="3103"/>
            <a:chExt cx="16496" cy="713"/>
          </a:xfrm>
        </p:grpSpPr>
        <p:sp>
          <p:nvSpPr>
            <p:cNvPr id="268" name="燕尾形 267"/>
            <p:cNvSpPr/>
            <p:nvPr/>
          </p:nvSpPr>
          <p:spPr bwMode="auto">
            <a:xfrm>
              <a:off x="6413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9" name="燕尾形 268"/>
            <p:cNvSpPr/>
            <p:nvPr/>
          </p:nvSpPr>
          <p:spPr bwMode="auto">
            <a:xfrm>
              <a:off x="3510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9" name="燕尾形 278"/>
            <p:cNvSpPr/>
            <p:nvPr/>
          </p:nvSpPr>
          <p:spPr bwMode="auto">
            <a:xfrm>
              <a:off x="9310" y="3175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2" name="燕尾形 281"/>
            <p:cNvSpPr/>
            <p:nvPr/>
          </p:nvSpPr>
          <p:spPr bwMode="auto">
            <a:xfrm>
              <a:off x="12425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4" name="燕尾形 293"/>
            <p:cNvSpPr/>
            <p:nvPr/>
          </p:nvSpPr>
          <p:spPr bwMode="auto">
            <a:xfrm>
              <a:off x="14525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3" name="圆角矩形 242"/>
            <p:cNvSpPr/>
            <p:nvPr/>
          </p:nvSpPr>
          <p:spPr bwMode="auto">
            <a:xfrm>
              <a:off x="1321" y="3118"/>
              <a:ext cx="1640" cy="69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精细解释</a:t>
              </a:r>
            </a:p>
          </p:txBody>
        </p:sp>
        <p:sp>
          <p:nvSpPr>
            <p:cNvPr id="244" name="圆角矩形 243"/>
            <p:cNvSpPr/>
            <p:nvPr/>
          </p:nvSpPr>
          <p:spPr bwMode="auto">
            <a:xfrm>
              <a:off x="7250" y="3103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油藏监测</a:t>
              </a:r>
            </a:p>
          </p:txBody>
        </p:sp>
        <p:sp>
          <p:nvSpPr>
            <p:cNvPr id="245" name="圆角矩形 244"/>
            <p:cNvSpPr/>
            <p:nvPr/>
          </p:nvSpPr>
          <p:spPr bwMode="auto">
            <a:xfrm>
              <a:off x="10256" y="3118"/>
              <a:ext cx="1637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整体评价</a:t>
              </a:r>
            </a:p>
          </p:txBody>
        </p:sp>
        <p:sp>
          <p:nvSpPr>
            <p:cNvPr id="246" name="圆角矩形 245"/>
            <p:cNvSpPr/>
            <p:nvPr/>
          </p:nvSpPr>
          <p:spPr bwMode="auto">
            <a:xfrm>
              <a:off x="13259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措施方案</a:t>
              </a:r>
            </a:p>
          </p:txBody>
        </p:sp>
        <p:sp>
          <p:nvSpPr>
            <p:cNvPr id="247" name="圆角矩形 246"/>
            <p:cNvSpPr/>
            <p:nvPr/>
          </p:nvSpPr>
          <p:spPr bwMode="auto">
            <a:xfrm>
              <a:off x="16265" y="3103"/>
              <a:ext cx="1552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现场应用</a:t>
              </a:r>
            </a:p>
          </p:txBody>
        </p:sp>
        <p:sp>
          <p:nvSpPr>
            <p:cNvPr id="303" name="圆角矩形 302"/>
            <p:cNvSpPr/>
            <p:nvPr/>
          </p:nvSpPr>
          <p:spPr bwMode="auto">
            <a:xfrm>
              <a:off x="4244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综合分析</a:t>
              </a:r>
            </a:p>
          </p:txBody>
        </p:sp>
        <p:sp>
          <p:nvSpPr>
            <p:cNvPr id="3" name="燕尾形 2"/>
            <p:cNvSpPr/>
            <p:nvPr/>
          </p:nvSpPr>
          <p:spPr bwMode="auto">
            <a:xfrm>
              <a:off x="15396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4" name="文本框 17"/>
          <p:cNvSpPr txBox="1"/>
          <p:nvPr/>
        </p:nvSpPr>
        <p:spPr>
          <a:xfrm>
            <a:off x="786130" y="2517140"/>
            <a:ext cx="1054671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406400" algn="just" fontAlgn="auto">
              <a:lnSpc>
                <a:spcPct val="150000"/>
              </a:lnSpc>
              <a:extLst>
                <a:ext uri="{35155182-B16C-46BC-9424-99874614C6A1}">
                  <wpsdc:indentchars xmlns="" xmlns:wpsdc="http://www.wps.cn/officeDocument/2017/drawingmlCustomData" val="200" checksum="1740828767"/>
                </a:ext>
              </a:extLst>
            </a:pPr>
            <a:r>
              <a:rPr lang="zh-CN" altLang="zh-CN" sz="1600" dirty="0">
                <a:solidFill>
                  <a:srgbClr val="0033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对板板桥油田中浅层及零星</a:t>
            </a:r>
            <a:r>
              <a:rPr lang="en-US" altLang="zh-CN" sz="1600" dirty="0">
                <a:solidFill>
                  <a:srgbClr val="0033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sz="1600" dirty="0">
                <a:solidFill>
                  <a:srgbClr val="0033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余个区块</a:t>
            </a:r>
            <a:r>
              <a:rPr lang="zh-CN" altLang="zh-CN" sz="1600" dirty="0">
                <a:solidFill>
                  <a:srgbClr val="0033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进行复查，并对储层特点进行分析，结合油藏特征，进行流体性质识别方法的研究。对测、录、试资料进行统计分析、归一化处理、重新建立油水解释图版。</a:t>
            </a:r>
          </a:p>
        </p:txBody>
      </p:sp>
      <p:sp>
        <p:nvSpPr>
          <p:cNvPr id="15375" name="文本框 19"/>
          <p:cNvSpPr txBox="1"/>
          <p:nvPr/>
        </p:nvSpPr>
        <p:spPr>
          <a:xfrm>
            <a:off x="732000" y="2207895"/>
            <a:ext cx="10728000" cy="349250"/>
          </a:xfrm>
          <a:prstGeom prst="rect">
            <a:avLst/>
          </a:prstGeom>
          <a:noFill/>
          <a:ln w="95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36195" tIns="36195" rIns="36195" bIns="36195">
            <a:spAutoFit/>
          </a:bodyPr>
          <a:lstStyle/>
          <a:p>
            <a:pPr indent="457200" fontAlgn="auto">
              <a:lnSpc>
                <a:spcPct val="100000"/>
              </a:lnSpc>
              <a:buFont typeface="Wingdings" panose="05000000000000000000" pitchFamily="2" charset="2"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对目标区块测井资料二次精细解释，建立精细解释模型，确定储层下限，识别水淹层，实施查层补孔。</a:t>
            </a:r>
          </a:p>
        </p:txBody>
      </p:sp>
      <p:sp>
        <p:nvSpPr>
          <p:cNvPr id="15376" name="文本框 185369"/>
          <p:cNvSpPr txBox="1"/>
          <p:nvPr/>
        </p:nvSpPr>
        <p:spPr>
          <a:xfrm>
            <a:off x="786765" y="5399405"/>
            <a:ext cx="4756785" cy="101473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71450" indent="-171450">
              <a:spcBef>
                <a:spcPct val="50000"/>
              </a:spcBef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zh-CN" altLang="en-US" sz="1200" dirty="0">
                <a:solidFill>
                  <a:srgbClr val="0B1F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解决不同测井系列的测量结果的误差，确保资料的准确性和横向对比的一致性；</a:t>
            </a:r>
            <a:endParaRPr lang="zh-CN" altLang="en-US" sz="1200" dirty="0">
              <a:solidFill>
                <a:srgbClr val="0B1FB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171450" indent="-171450">
              <a:spcBef>
                <a:spcPct val="50000"/>
              </a:spcBef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zh-CN" altLang="en-US" sz="1200" dirty="0">
                <a:solidFill>
                  <a:srgbClr val="0B1FB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处理参数统一后计算的孔隙度、渗透率和饱和度参数更精准；</a:t>
            </a:r>
          </a:p>
          <a:p>
            <a:pPr marL="171450" indent="-171450">
              <a:spcBef>
                <a:spcPct val="50000"/>
              </a:spcBef>
              <a:buClr>
                <a:srgbClr val="FF0000"/>
              </a:buClr>
              <a:buFont typeface="Wingdings" panose="05000000000000000000" charset="0"/>
              <a:buChar char="l"/>
            </a:pPr>
            <a:r>
              <a:rPr lang="zh-CN" altLang="en-US" sz="1200" dirty="0">
                <a:solidFill>
                  <a:srgbClr val="0B1F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重建油水解释图版，</a:t>
            </a:r>
            <a:r>
              <a:rPr lang="zh-CN" altLang="en-US" sz="1200" dirty="0">
                <a:solidFill>
                  <a:srgbClr val="0B1F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能够对油气水层进行有效识别；</a:t>
            </a:r>
          </a:p>
        </p:txBody>
      </p:sp>
      <p:sp>
        <p:nvSpPr>
          <p:cNvPr id="15380" name="Rectangle 9"/>
          <p:cNvSpPr/>
          <p:nvPr/>
        </p:nvSpPr>
        <p:spPr>
          <a:xfrm>
            <a:off x="2238375" y="3429000"/>
            <a:ext cx="1930400" cy="330200"/>
          </a:xfrm>
          <a:prstGeom prst="rect">
            <a:avLst/>
          </a:prstGeom>
          <a:noFill/>
          <a:ln w="9525">
            <a:noFill/>
          </a:ln>
        </p:spPr>
        <p:txBody>
          <a:bodyPr wrap="square" lIns="36195" tIns="36195" rIns="36195" bIns="36195" anchor="ctr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测井资料归一化处理</a:t>
            </a:r>
          </a:p>
        </p:txBody>
      </p:sp>
      <p:sp>
        <p:nvSpPr>
          <p:cNvPr id="15384" name="文本框 4"/>
          <p:cNvSpPr txBox="1"/>
          <p:nvPr/>
        </p:nvSpPr>
        <p:spPr>
          <a:xfrm>
            <a:off x="786130" y="1725295"/>
            <a:ext cx="76168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 fontAlgn="auto"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、二次精细解释（裸眼井）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25925" y="155575"/>
            <a:ext cx="3740150" cy="82994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R="0" indent="0" algn="ctr" defTabSz="91440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solidFill>
                  <a:srgbClr val="006FC0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二、 思路与方案</a:t>
            </a:r>
            <a:endParaRPr lang="zh-CN" altLang="en-US" sz="3200" b="1" dirty="0">
              <a:solidFill>
                <a:srgbClr val="006FC0"/>
              </a:solidFill>
              <a:latin typeface="Calibri" panose="020F050202020403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86130" y="3851910"/>
            <a:ext cx="4757420" cy="1431872"/>
            <a:chOff x="1238" y="6066"/>
            <a:chExt cx="7492" cy="245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" y="6066"/>
              <a:ext cx="3747" cy="245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31" name="文本框 30"/>
            <p:cNvSpPr txBox="1"/>
            <p:nvPr/>
          </p:nvSpPr>
          <p:spPr>
            <a:xfrm>
              <a:off x="1238" y="6066"/>
              <a:ext cx="3747" cy="362"/>
            </a:xfrm>
            <a:prstGeom prst="rect">
              <a:avLst/>
            </a:prstGeom>
            <a:noFill/>
          </p:spPr>
          <p:txBody>
            <a:bodyPr wrap="square" lIns="36195" tIns="36195" rIns="36195" bIns="36195" rtlCol="0" anchor="t">
              <a:spAutoFit/>
            </a:bodyPr>
            <a:lstStyle/>
            <a:p>
              <a:pPr algn="ctr"/>
              <a:r>
                <a:rPr lang="en-US" altLang="zh-CN" sz="9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9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单感应与深侧向电阻率转换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8" y="6066"/>
              <a:ext cx="3622" cy="245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3" name="文本框 22"/>
            <p:cNvSpPr txBox="1"/>
            <p:nvPr/>
          </p:nvSpPr>
          <p:spPr>
            <a:xfrm>
              <a:off x="5108" y="6066"/>
              <a:ext cx="3622" cy="362"/>
            </a:xfrm>
            <a:prstGeom prst="rect">
              <a:avLst/>
            </a:prstGeom>
            <a:noFill/>
          </p:spPr>
          <p:txBody>
            <a:bodyPr wrap="square" lIns="36195" tIns="36195" rIns="36195" bIns="36195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9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高分与深侧向电阻率转换</a:t>
              </a:r>
            </a:p>
          </p:txBody>
        </p:sp>
      </p:grpSp>
      <p:graphicFrame>
        <p:nvGraphicFramePr>
          <p:cNvPr id="22" name="表格 21"/>
          <p:cNvGraphicFramePr/>
          <p:nvPr/>
        </p:nvGraphicFramePr>
        <p:xfrm>
          <a:off x="6132195" y="5450840"/>
          <a:ext cx="41656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852545"/>
            <a:ext cx="1855470" cy="126047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5180965"/>
            <a:ext cx="1855470" cy="126047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791200" y="3429000"/>
            <a:ext cx="5410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板</a:t>
            </a: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64</a:t>
            </a:r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断块馆陶组及东营组</a:t>
            </a:r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流体性质识别图</a:t>
            </a:r>
            <a:endParaRPr lang="zh-CN" altLang="en-US" sz="14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695" y="3851910"/>
            <a:ext cx="3481705" cy="257429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476365" y="3851910"/>
            <a:ext cx="485140" cy="170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馆陶组</a:t>
            </a:r>
            <a:endParaRPr lang="zh-CN" altLang="en-US" sz="1000" b="1">
              <a:solidFill>
                <a:srgbClr val="0100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02955" y="3851910"/>
            <a:ext cx="485140" cy="170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东营组</a:t>
            </a:r>
            <a:endParaRPr lang="zh-CN" altLang="en-US" sz="1000" b="1">
              <a:solidFill>
                <a:srgbClr val="0100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148570" y="3851910"/>
            <a:ext cx="485140" cy="170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东营组</a:t>
            </a:r>
            <a:endParaRPr lang="zh-CN" altLang="en-US" sz="1000" b="1">
              <a:solidFill>
                <a:srgbClr val="0100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148570" y="5164455"/>
            <a:ext cx="485140" cy="170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东营组</a:t>
            </a:r>
            <a:endParaRPr lang="zh-CN" altLang="en-US" sz="1000" b="1">
              <a:solidFill>
                <a:srgbClr val="0100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402955" y="5164455"/>
            <a:ext cx="485140" cy="170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东营组</a:t>
            </a:r>
            <a:endParaRPr lang="zh-CN" altLang="en-US" sz="1000" b="1">
              <a:solidFill>
                <a:srgbClr val="0100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476365" y="5186680"/>
            <a:ext cx="485140" cy="170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>
                <a:solidFill>
                  <a:srgbClr val="0100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馆陶组</a:t>
            </a:r>
            <a:endParaRPr lang="zh-CN" altLang="en-US" sz="1000" b="1">
              <a:solidFill>
                <a:srgbClr val="0100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7400" y="1094740"/>
            <a:ext cx="10618470" cy="511175"/>
            <a:chOff x="1321" y="3103"/>
            <a:chExt cx="16496" cy="713"/>
          </a:xfrm>
        </p:grpSpPr>
        <p:sp>
          <p:nvSpPr>
            <p:cNvPr id="268" name="燕尾形 267"/>
            <p:cNvSpPr/>
            <p:nvPr/>
          </p:nvSpPr>
          <p:spPr bwMode="auto">
            <a:xfrm>
              <a:off x="6413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9" name="燕尾形 268"/>
            <p:cNvSpPr/>
            <p:nvPr/>
          </p:nvSpPr>
          <p:spPr bwMode="auto">
            <a:xfrm>
              <a:off x="3510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9" name="燕尾形 278"/>
            <p:cNvSpPr/>
            <p:nvPr/>
          </p:nvSpPr>
          <p:spPr bwMode="auto">
            <a:xfrm>
              <a:off x="9310" y="3175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2" name="燕尾形 281"/>
            <p:cNvSpPr/>
            <p:nvPr/>
          </p:nvSpPr>
          <p:spPr bwMode="auto">
            <a:xfrm>
              <a:off x="12425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4" name="燕尾形 293"/>
            <p:cNvSpPr/>
            <p:nvPr/>
          </p:nvSpPr>
          <p:spPr bwMode="auto">
            <a:xfrm>
              <a:off x="14525" y="3173"/>
              <a:ext cx="340" cy="568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3" name="圆角矩形 242"/>
            <p:cNvSpPr/>
            <p:nvPr/>
          </p:nvSpPr>
          <p:spPr bwMode="auto">
            <a:xfrm>
              <a:off x="1321" y="3118"/>
              <a:ext cx="1640" cy="69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精细解释</a:t>
              </a:r>
            </a:p>
          </p:txBody>
        </p:sp>
        <p:sp>
          <p:nvSpPr>
            <p:cNvPr id="244" name="圆角矩形 243"/>
            <p:cNvSpPr/>
            <p:nvPr/>
          </p:nvSpPr>
          <p:spPr bwMode="auto">
            <a:xfrm>
              <a:off x="7250" y="3103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油藏监测</a:t>
              </a:r>
            </a:p>
          </p:txBody>
        </p:sp>
        <p:sp>
          <p:nvSpPr>
            <p:cNvPr id="245" name="圆角矩形 244"/>
            <p:cNvSpPr/>
            <p:nvPr/>
          </p:nvSpPr>
          <p:spPr bwMode="auto">
            <a:xfrm>
              <a:off x="10256" y="3118"/>
              <a:ext cx="1637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整体评价</a:t>
              </a:r>
            </a:p>
          </p:txBody>
        </p:sp>
        <p:sp>
          <p:nvSpPr>
            <p:cNvPr id="246" name="圆角矩形 245"/>
            <p:cNvSpPr/>
            <p:nvPr/>
          </p:nvSpPr>
          <p:spPr bwMode="auto">
            <a:xfrm>
              <a:off x="13259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措施方案</a:t>
              </a:r>
            </a:p>
          </p:txBody>
        </p:sp>
        <p:sp>
          <p:nvSpPr>
            <p:cNvPr id="247" name="圆角矩形 246"/>
            <p:cNvSpPr/>
            <p:nvPr/>
          </p:nvSpPr>
          <p:spPr bwMode="auto">
            <a:xfrm>
              <a:off x="16137" y="3103"/>
              <a:ext cx="168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现场应用</a:t>
              </a:r>
            </a:p>
          </p:txBody>
        </p:sp>
        <p:sp>
          <p:nvSpPr>
            <p:cNvPr id="303" name="圆角矩形 302"/>
            <p:cNvSpPr/>
            <p:nvPr/>
          </p:nvSpPr>
          <p:spPr bwMode="auto">
            <a:xfrm>
              <a:off x="4244" y="3118"/>
              <a:ext cx="1640" cy="6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1">
                  <a:ln>
                    <a:noFill/>
                  </a:ln>
                  <a:solidFill>
                    <a:srgbClr val="1F2DA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综合分析</a:t>
              </a:r>
            </a:p>
          </p:txBody>
        </p:sp>
        <p:sp>
          <p:nvSpPr>
            <p:cNvPr id="10" name="燕尾形 9"/>
            <p:cNvSpPr/>
            <p:nvPr/>
          </p:nvSpPr>
          <p:spPr bwMode="auto">
            <a:xfrm>
              <a:off x="15396" y="3173"/>
              <a:ext cx="340" cy="565"/>
            </a:xfrm>
            <a:prstGeom prst="chevron">
              <a:avLst/>
            </a:prstGeom>
            <a:gradFill>
              <a:gsLst>
                <a:gs pos="0">
                  <a:schemeClr val="bg1"/>
                </a:gs>
                <a:gs pos="74000">
                  <a:schemeClr val="accent6">
                    <a:lumMod val="20000"/>
                    <a:lumOff val="80000"/>
                  </a:schemeClr>
                </a:gs>
                <a:gs pos="83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4800000" scaled="0"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14*217"/>
  <p:tag name="TABLE_ENDDRAG_RECT" val="384*286*514*2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5738582677165,&quot;left&quot;:42.932047244094484,&quot;top&quot;:199.3368503937008,&quot;width&quot;:902.6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5738582677165,&quot;left&quot;:42.932047244094484,&quot;top&quot;:199.3368503937008,&quot;width&quot;:902.6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5738582677165,&quot;left&quot;:42.932047244094484,&quot;top&quot;:199.3368503937008,&quot;width&quot;:902.6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0.5738582677165,&quot;left&quot;:42.932047244094484,&quot;top&quot;:199.3368503937008,&quot;width&quot;:902.6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00*54"/>
  <p:tag name="TABLE_ENDDRAG_RECT" val="597*220*300*5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290.5738582677165,&quot;left&quot;:42.932047244094484,&quot;top&quot;:199.3368503937008,&quot;width&quot;:902.6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5738582677165,&quot;left&quot;:42.932047244094484,&quot;top&quot;:199.3368503937008,&quot;width&quot;:902.6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5738582677165,&quot;left&quot;:42.932047244094484,&quot;top&quot;:199.3368503937008,&quot;width&quot;:902.6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5738582677165,&quot;left&quot;:42.932047244094484,&quot;top&quot;:199.3368503937008,&quot;width&quot;:902.6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0.5738582677165,&quot;left&quot;:42.932047244094484,&quot;top&quot;:199.3368503937008,&quot;width&quot;:902.6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00*86"/>
  <p:tag name="TABLE_ENDDRAG_RECT" val="597*419*300*8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35*44"/>
  <p:tag name="TABLE_ENDDRAG_RECT" val="462*453*435*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49*142"/>
  <p:tag name="TABLE_ENDDRAG_RECT" val="70*357*449*1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61*304"/>
  <p:tag name="TABLE_ENDDRAG_RECT" val="436*203*461*3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53*377"/>
  <p:tag name="TABLE_ENDDRAG_RECT" val="60*127*853*377"/>
</p:tagLst>
</file>

<file path=ppt/theme/theme1.xml><?xml version="1.0" encoding="utf-8"?>
<a:theme xmlns:a="http://schemas.openxmlformats.org/drawingml/2006/main" name="Office 主题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7959</Words>
  <Application>Microsoft Office PowerPoint</Application>
  <PresentationFormat>宽屏</PresentationFormat>
  <Paragraphs>1272</Paragraphs>
  <Slides>50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8" baseType="lpstr">
      <vt:lpstr>Monotype Sorts</vt:lpstr>
      <vt:lpstr>等线</vt:lpstr>
      <vt:lpstr>方正粗圆简体</vt:lpstr>
      <vt:lpstr>方正大黑简体</vt:lpstr>
      <vt:lpstr>黑体</vt:lpstr>
      <vt:lpstr>经典中圆简</vt:lpstr>
      <vt:lpstr>宋体</vt:lpstr>
      <vt:lpstr>微软雅黑</vt:lpstr>
      <vt:lpstr>造字工房悦黑体验版纤细体</vt:lpstr>
      <vt:lpstr>Arial</vt:lpstr>
      <vt:lpstr>Calibri</vt:lpstr>
      <vt:lpstr>Calibri Light</vt:lpstr>
      <vt:lpstr>Franklin Gothic Book</vt:lpstr>
      <vt:lpstr>Times New Roman</vt:lpstr>
      <vt:lpstr>Wingdings</vt:lpstr>
      <vt:lpstr>Office 主题</vt:lpstr>
      <vt:lpstr>1_Office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徐锦峰</Manager>
  <Company>中油测井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徐锦峰</dc:creator>
  <cp:lastModifiedBy>张振</cp:lastModifiedBy>
  <cp:revision>727</cp:revision>
  <cp:lastPrinted>2024-07-30T16:42:00Z</cp:lastPrinted>
  <dcterms:created xsi:type="dcterms:W3CDTF">2022-11-08T08:45:00Z</dcterms:created>
  <dcterms:modified xsi:type="dcterms:W3CDTF">2025-06-25T01:51:02Z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BE8BDEAF317342ADA7748CB3A6DA15BD_13</vt:lpwstr>
  </property>
</Properties>
</file>